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0"/>
  </p:notesMasterIdLst>
  <p:sldIdLst>
    <p:sldId id="1169" r:id="rId2"/>
    <p:sldId id="1166" r:id="rId3"/>
    <p:sldId id="1147" r:id="rId4"/>
    <p:sldId id="1015" r:id="rId5"/>
    <p:sldId id="1004" r:id="rId6"/>
    <p:sldId id="1024" r:id="rId7"/>
    <p:sldId id="1026" r:id="rId8"/>
    <p:sldId id="1005" r:id="rId9"/>
    <p:sldId id="1028" r:id="rId10"/>
    <p:sldId id="1006" r:id="rId11"/>
    <p:sldId id="1074" r:id="rId12"/>
    <p:sldId id="1076" r:id="rId13"/>
    <p:sldId id="1077" r:id="rId14"/>
    <p:sldId id="1035" r:id="rId15"/>
    <p:sldId id="1036" r:id="rId16"/>
    <p:sldId id="1037" r:id="rId17"/>
    <p:sldId id="1038" r:id="rId18"/>
    <p:sldId id="1040" r:id="rId19"/>
    <p:sldId id="1078" r:id="rId20"/>
    <p:sldId id="1041" r:id="rId21"/>
    <p:sldId id="1081" r:id="rId22"/>
    <p:sldId id="1008" r:id="rId23"/>
    <p:sldId id="1177" r:id="rId24"/>
    <p:sldId id="1082" r:id="rId25"/>
    <p:sldId id="1079" r:id="rId26"/>
    <p:sldId id="1045" r:id="rId27"/>
    <p:sldId id="1010" r:id="rId28"/>
    <p:sldId id="1046" r:id="rId29"/>
    <p:sldId id="1047" r:id="rId30"/>
    <p:sldId id="1011" r:id="rId31"/>
    <p:sldId id="1049" r:id="rId32"/>
    <p:sldId id="1012" r:id="rId33"/>
    <p:sldId id="1178" r:id="rId34"/>
    <p:sldId id="1179" r:id="rId35"/>
    <p:sldId id="1143" r:id="rId36"/>
    <p:sldId id="1180" r:id="rId37"/>
    <p:sldId id="1181" r:id="rId38"/>
    <p:sldId id="1183" r:id="rId39"/>
    <p:sldId id="1184" r:id="rId40"/>
    <p:sldId id="1185" r:id="rId41"/>
    <p:sldId id="1186" r:id="rId42"/>
    <p:sldId id="1187" r:id="rId43"/>
    <p:sldId id="1188" r:id="rId44"/>
    <p:sldId id="1189" r:id="rId45"/>
    <p:sldId id="1190" r:id="rId46"/>
    <p:sldId id="1191" r:id="rId47"/>
    <p:sldId id="1193" r:id="rId48"/>
    <p:sldId id="1192" r:id="rId49"/>
    <p:sldId id="1055" r:id="rId50"/>
    <p:sldId id="1057" r:id="rId51"/>
    <p:sldId id="1059" r:id="rId52"/>
    <p:sldId id="1061" r:id="rId53"/>
    <p:sldId id="1063" r:id="rId54"/>
    <p:sldId id="1062" r:id="rId55"/>
    <p:sldId id="1064" r:id="rId56"/>
    <p:sldId id="1065" r:id="rId57"/>
    <p:sldId id="1067" r:id="rId58"/>
    <p:sldId id="977"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5" autoAdjust="0"/>
    <p:restoredTop sz="99821" autoAdjust="0"/>
  </p:normalViewPr>
  <p:slideViewPr>
    <p:cSldViewPr>
      <p:cViewPr varScale="1">
        <p:scale>
          <a:sx n="73" d="100"/>
          <a:sy n="73" d="100"/>
        </p:scale>
        <p:origin x="-1290" y="-96"/>
      </p:cViewPr>
      <p:guideLst>
        <p:guide orient="horz" pos="2160"/>
        <p:guide pos="2880"/>
      </p:guideLst>
    </p:cSldViewPr>
  </p:slideViewPr>
  <p:notesTextViewPr>
    <p:cViewPr>
      <p:scale>
        <a:sx n="100" d="100"/>
        <a:sy n="100" d="100"/>
      </p:scale>
      <p:origin x="0" y="0"/>
    </p:cViewPr>
  </p:notesTextViewPr>
  <p:sorterViewPr>
    <p:cViewPr>
      <p:scale>
        <a:sx n="146" d="100"/>
        <a:sy n="146" d="100"/>
      </p:scale>
      <p:origin x="0" y="3584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C83C27-0190-4028-AADB-F58268DA5BA1}" type="datetimeFigureOut">
              <a:rPr lang="en-US" smtClean="0"/>
              <a:pPr/>
              <a:t>7/19/2022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5390BF-BE29-43A5-9BE5-16330D995774}" type="slidenum">
              <a:rPr lang="en-US" smtClean="0"/>
              <a:pPr/>
              <a:t>‹#›</a:t>
            </a:fld>
            <a:endParaRPr lang="en-US"/>
          </a:p>
        </p:txBody>
      </p:sp>
    </p:spTree>
    <p:extLst>
      <p:ext uri="{BB962C8B-B14F-4D97-AF65-F5344CB8AC3E}">
        <p14:creationId xmlns="" xmlns:p14="http://schemas.microsoft.com/office/powerpoint/2010/main" val="1116369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10</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11</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12</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13</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14</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15</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16</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17</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18</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19</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20</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21</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22</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23</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24</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25</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26</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27</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28</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29</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30</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31</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32</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33</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34</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35</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36</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37</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38</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39</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40</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41</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42</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43</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44</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45</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46</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47</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48</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49</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5</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50</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51</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52</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53</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54</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55</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56</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57</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58</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6</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7</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8</a:t>
            </a:fld>
            <a:endParaRPr lang="en-US"/>
          </a:p>
        </p:txBody>
      </p:sp>
    </p:spTree>
    <p:extLst>
      <p:ext uri="{BB962C8B-B14F-4D97-AF65-F5344CB8AC3E}">
        <p14:creationId xmlns="" xmlns:p14="http://schemas.microsoft.com/office/powerpoint/2010/main" val="4107687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5390BF-BE29-43A5-9BE5-16330D995774}" type="slidenum">
              <a:rPr lang="en-US" smtClean="0"/>
              <a:pPr/>
              <a:t>9</a:t>
            </a:fld>
            <a:endParaRPr lang="en-US"/>
          </a:p>
        </p:txBody>
      </p:sp>
    </p:spTree>
    <p:extLst>
      <p:ext uri="{BB962C8B-B14F-4D97-AF65-F5344CB8AC3E}">
        <p14:creationId xmlns="" xmlns:p14="http://schemas.microsoft.com/office/powerpoint/2010/main" val="4107687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GB" altLang="zh-TW">
              <a:solidFill>
                <a:srgbClr val="FFFFFF"/>
              </a:solidFill>
            </a:endParaRPr>
          </a:p>
        </p:txBody>
      </p:sp>
      <p:sp>
        <p:nvSpPr>
          <p:cNvPr id="5" name="Footer Placeholder 4"/>
          <p:cNvSpPr>
            <a:spLocks noGrp="1"/>
          </p:cNvSpPr>
          <p:nvPr>
            <p:ph type="ftr" sz="quarter" idx="11"/>
          </p:nvPr>
        </p:nvSpPr>
        <p:spPr/>
        <p:txBody>
          <a:bodyPr/>
          <a:lstStyle/>
          <a:p>
            <a:pPr>
              <a:defRPr/>
            </a:pPr>
            <a:endParaRPr lang="en-GB" altLang="zh-TW">
              <a:solidFill>
                <a:srgbClr val="FFFFFF"/>
              </a:solidFill>
            </a:endParaRPr>
          </a:p>
        </p:txBody>
      </p:sp>
      <p:sp>
        <p:nvSpPr>
          <p:cNvPr id="6" name="Slide Number Placeholder 5"/>
          <p:cNvSpPr>
            <a:spLocks noGrp="1"/>
          </p:cNvSpPr>
          <p:nvPr>
            <p:ph type="sldNum" sz="quarter" idx="12"/>
          </p:nvPr>
        </p:nvSpPr>
        <p:spPr/>
        <p:txBody>
          <a:bodyPr/>
          <a:lstStyle/>
          <a:p>
            <a:pPr>
              <a:defRPr/>
            </a:pPr>
            <a:fld id="{EE48BCA0-73B4-488D-87D7-D21AD7ADECD9}"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35457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GB" altLang="zh-TW">
              <a:solidFill>
                <a:srgbClr val="FFFFFF"/>
              </a:solidFill>
            </a:endParaRPr>
          </a:p>
        </p:txBody>
      </p:sp>
      <p:sp>
        <p:nvSpPr>
          <p:cNvPr id="5" name="Footer Placeholder 4"/>
          <p:cNvSpPr>
            <a:spLocks noGrp="1"/>
          </p:cNvSpPr>
          <p:nvPr>
            <p:ph type="ftr" sz="quarter" idx="11"/>
          </p:nvPr>
        </p:nvSpPr>
        <p:spPr/>
        <p:txBody>
          <a:bodyPr/>
          <a:lstStyle/>
          <a:p>
            <a:pPr>
              <a:defRPr/>
            </a:pPr>
            <a:endParaRPr lang="en-GB" altLang="zh-TW">
              <a:solidFill>
                <a:srgbClr val="FFFFFF"/>
              </a:solidFill>
            </a:endParaRPr>
          </a:p>
        </p:txBody>
      </p:sp>
      <p:sp>
        <p:nvSpPr>
          <p:cNvPr id="6" name="Slide Number Placeholder 5"/>
          <p:cNvSpPr>
            <a:spLocks noGrp="1"/>
          </p:cNvSpPr>
          <p:nvPr>
            <p:ph type="sldNum" sz="quarter" idx="12"/>
          </p:nvPr>
        </p:nvSpPr>
        <p:spPr/>
        <p:txBody>
          <a:bodyPr/>
          <a:lstStyle/>
          <a:p>
            <a:pPr>
              <a:defRPr/>
            </a:pPr>
            <a:fld id="{F886D85A-7C97-4D38-A93D-9AE7D59F4748}"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407929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GB" altLang="zh-TW">
              <a:solidFill>
                <a:srgbClr val="FFFFFF"/>
              </a:solidFill>
            </a:endParaRPr>
          </a:p>
        </p:txBody>
      </p:sp>
      <p:sp>
        <p:nvSpPr>
          <p:cNvPr id="5" name="Footer Placeholder 4"/>
          <p:cNvSpPr>
            <a:spLocks noGrp="1"/>
          </p:cNvSpPr>
          <p:nvPr>
            <p:ph type="ftr" sz="quarter" idx="11"/>
          </p:nvPr>
        </p:nvSpPr>
        <p:spPr/>
        <p:txBody>
          <a:bodyPr/>
          <a:lstStyle/>
          <a:p>
            <a:pPr>
              <a:defRPr/>
            </a:pPr>
            <a:endParaRPr lang="en-GB" altLang="zh-TW">
              <a:solidFill>
                <a:srgbClr val="FFFFFF"/>
              </a:solidFill>
            </a:endParaRPr>
          </a:p>
        </p:txBody>
      </p:sp>
      <p:sp>
        <p:nvSpPr>
          <p:cNvPr id="6" name="Slide Number Placeholder 5"/>
          <p:cNvSpPr>
            <a:spLocks noGrp="1"/>
          </p:cNvSpPr>
          <p:nvPr>
            <p:ph type="sldNum" sz="quarter" idx="12"/>
          </p:nvPr>
        </p:nvSpPr>
        <p:spPr/>
        <p:txBody>
          <a:bodyPr/>
          <a:lstStyle/>
          <a:p>
            <a:pPr>
              <a:defRPr/>
            </a:pPr>
            <a:fld id="{61B0F328-3668-45BB-BEDF-2C58B2FC7D01}"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1897941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GB" altLang="zh-TW">
              <a:solidFill>
                <a:srgbClr val="FFFFFF"/>
              </a:solidFill>
            </a:endParaRPr>
          </a:p>
        </p:txBody>
      </p:sp>
      <p:sp>
        <p:nvSpPr>
          <p:cNvPr id="5" name="Footer Placeholder 4"/>
          <p:cNvSpPr>
            <a:spLocks noGrp="1"/>
          </p:cNvSpPr>
          <p:nvPr>
            <p:ph type="ftr" sz="quarter" idx="11"/>
          </p:nvPr>
        </p:nvSpPr>
        <p:spPr/>
        <p:txBody>
          <a:bodyPr/>
          <a:lstStyle/>
          <a:p>
            <a:pPr>
              <a:defRPr/>
            </a:pPr>
            <a:endParaRPr lang="en-GB" altLang="zh-TW">
              <a:solidFill>
                <a:srgbClr val="FFFFFF"/>
              </a:solidFill>
            </a:endParaRPr>
          </a:p>
        </p:txBody>
      </p:sp>
      <p:sp>
        <p:nvSpPr>
          <p:cNvPr id="6" name="Slide Number Placeholder 5"/>
          <p:cNvSpPr>
            <a:spLocks noGrp="1"/>
          </p:cNvSpPr>
          <p:nvPr>
            <p:ph type="sldNum" sz="quarter" idx="12"/>
          </p:nvPr>
        </p:nvSpPr>
        <p:spPr/>
        <p:txBody>
          <a:bodyPr/>
          <a:lstStyle/>
          <a:p>
            <a:pPr>
              <a:defRPr/>
            </a:pPr>
            <a:fld id="{6BD793E6-3538-4C90-B96D-0D2405B04633}"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3389602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GB" altLang="zh-TW">
              <a:solidFill>
                <a:srgbClr val="FFFFFF"/>
              </a:solidFill>
            </a:endParaRPr>
          </a:p>
        </p:txBody>
      </p:sp>
      <p:sp>
        <p:nvSpPr>
          <p:cNvPr id="5" name="Footer Placeholder 4"/>
          <p:cNvSpPr>
            <a:spLocks noGrp="1"/>
          </p:cNvSpPr>
          <p:nvPr>
            <p:ph type="ftr" sz="quarter" idx="11"/>
          </p:nvPr>
        </p:nvSpPr>
        <p:spPr/>
        <p:txBody>
          <a:bodyPr/>
          <a:lstStyle/>
          <a:p>
            <a:pPr>
              <a:defRPr/>
            </a:pPr>
            <a:endParaRPr lang="en-GB" altLang="zh-TW">
              <a:solidFill>
                <a:srgbClr val="FFFFFF"/>
              </a:solidFill>
            </a:endParaRPr>
          </a:p>
        </p:txBody>
      </p:sp>
      <p:sp>
        <p:nvSpPr>
          <p:cNvPr id="6" name="Slide Number Placeholder 5"/>
          <p:cNvSpPr>
            <a:spLocks noGrp="1"/>
          </p:cNvSpPr>
          <p:nvPr>
            <p:ph type="sldNum" sz="quarter" idx="12"/>
          </p:nvPr>
        </p:nvSpPr>
        <p:spPr/>
        <p:txBody>
          <a:bodyPr/>
          <a:lstStyle/>
          <a:p>
            <a:pPr>
              <a:defRPr/>
            </a:pPr>
            <a:fld id="{110ACDA6-F3EC-4F82-9646-18F1E3827FBB}"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1250344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GB" altLang="zh-TW">
              <a:solidFill>
                <a:srgbClr val="FFFFFF"/>
              </a:solidFill>
            </a:endParaRPr>
          </a:p>
        </p:txBody>
      </p:sp>
      <p:sp>
        <p:nvSpPr>
          <p:cNvPr id="6" name="Footer Placeholder 5"/>
          <p:cNvSpPr>
            <a:spLocks noGrp="1"/>
          </p:cNvSpPr>
          <p:nvPr>
            <p:ph type="ftr" sz="quarter" idx="11"/>
          </p:nvPr>
        </p:nvSpPr>
        <p:spPr/>
        <p:txBody>
          <a:bodyPr/>
          <a:lstStyle/>
          <a:p>
            <a:pPr>
              <a:defRPr/>
            </a:pPr>
            <a:endParaRPr lang="en-GB" altLang="zh-TW">
              <a:solidFill>
                <a:srgbClr val="FFFFFF"/>
              </a:solidFill>
            </a:endParaRPr>
          </a:p>
        </p:txBody>
      </p:sp>
      <p:sp>
        <p:nvSpPr>
          <p:cNvPr id="7" name="Slide Number Placeholder 6"/>
          <p:cNvSpPr>
            <a:spLocks noGrp="1"/>
          </p:cNvSpPr>
          <p:nvPr>
            <p:ph type="sldNum" sz="quarter" idx="12"/>
          </p:nvPr>
        </p:nvSpPr>
        <p:spPr/>
        <p:txBody>
          <a:bodyPr/>
          <a:lstStyle/>
          <a:p>
            <a:pPr>
              <a:defRPr/>
            </a:pPr>
            <a:fld id="{47CC01CC-ABFE-4EFD-8947-DF2E8D7465BF}"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2544326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GB" altLang="zh-TW">
              <a:solidFill>
                <a:srgbClr val="FFFFFF"/>
              </a:solidFill>
            </a:endParaRPr>
          </a:p>
        </p:txBody>
      </p:sp>
      <p:sp>
        <p:nvSpPr>
          <p:cNvPr id="8" name="Footer Placeholder 7"/>
          <p:cNvSpPr>
            <a:spLocks noGrp="1"/>
          </p:cNvSpPr>
          <p:nvPr>
            <p:ph type="ftr" sz="quarter" idx="11"/>
          </p:nvPr>
        </p:nvSpPr>
        <p:spPr/>
        <p:txBody>
          <a:bodyPr/>
          <a:lstStyle/>
          <a:p>
            <a:pPr>
              <a:defRPr/>
            </a:pPr>
            <a:endParaRPr lang="en-GB" altLang="zh-TW">
              <a:solidFill>
                <a:srgbClr val="FFFFFF"/>
              </a:solidFill>
            </a:endParaRPr>
          </a:p>
        </p:txBody>
      </p:sp>
      <p:sp>
        <p:nvSpPr>
          <p:cNvPr id="9" name="Slide Number Placeholder 8"/>
          <p:cNvSpPr>
            <a:spLocks noGrp="1"/>
          </p:cNvSpPr>
          <p:nvPr>
            <p:ph type="sldNum" sz="quarter" idx="12"/>
          </p:nvPr>
        </p:nvSpPr>
        <p:spPr/>
        <p:txBody>
          <a:bodyPr/>
          <a:lstStyle/>
          <a:p>
            <a:pPr>
              <a:defRPr/>
            </a:pPr>
            <a:fld id="{E18DA06F-C429-445B-B70C-4E4C6EE4D1E2}"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1949752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GB" altLang="zh-TW">
              <a:solidFill>
                <a:srgbClr val="FFFFFF"/>
              </a:solidFill>
            </a:endParaRPr>
          </a:p>
        </p:txBody>
      </p:sp>
      <p:sp>
        <p:nvSpPr>
          <p:cNvPr id="4" name="Footer Placeholder 3"/>
          <p:cNvSpPr>
            <a:spLocks noGrp="1"/>
          </p:cNvSpPr>
          <p:nvPr>
            <p:ph type="ftr" sz="quarter" idx="11"/>
          </p:nvPr>
        </p:nvSpPr>
        <p:spPr/>
        <p:txBody>
          <a:bodyPr/>
          <a:lstStyle/>
          <a:p>
            <a:pPr>
              <a:defRPr/>
            </a:pPr>
            <a:endParaRPr lang="en-GB" altLang="zh-TW">
              <a:solidFill>
                <a:srgbClr val="FFFFFF"/>
              </a:solidFill>
            </a:endParaRPr>
          </a:p>
        </p:txBody>
      </p:sp>
      <p:sp>
        <p:nvSpPr>
          <p:cNvPr id="5" name="Slide Number Placeholder 4"/>
          <p:cNvSpPr>
            <a:spLocks noGrp="1"/>
          </p:cNvSpPr>
          <p:nvPr>
            <p:ph type="sldNum" sz="quarter" idx="12"/>
          </p:nvPr>
        </p:nvSpPr>
        <p:spPr/>
        <p:txBody>
          <a:bodyPr/>
          <a:lstStyle/>
          <a:p>
            <a:pPr>
              <a:defRPr/>
            </a:pPr>
            <a:fld id="{812E59CD-DEC1-465D-A9D1-09DF396A84B1}"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3164443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ltLang="zh-TW">
              <a:solidFill>
                <a:srgbClr val="FFFFFF"/>
              </a:solidFill>
            </a:endParaRPr>
          </a:p>
        </p:txBody>
      </p:sp>
      <p:sp>
        <p:nvSpPr>
          <p:cNvPr id="3" name="Footer Placeholder 2"/>
          <p:cNvSpPr>
            <a:spLocks noGrp="1"/>
          </p:cNvSpPr>
          <p:nvPr>
            <p:ph type="ftr" sz="quarter" idx="11"/>
          </p:nvPr>
        </p:nvSpPr>
        <p:spPr/>
        <p:txBody>
          <a:bodyPr/>
          <a:lstStyle/>
          <a:p>
            <a:pPr>
              <a:defRPr/>
            </a:pPr>
            <a:endParaRPr lang="en-GB" altLang="zh-TW">
              <a:solidFill>
                <a:srgbClr val="FFFFFF"/>
              </a:solidFill>
            </a:endParaRPr>
          </a:p>
        </p:txBody>
      </p:sp>
      <p:sp>
        <p:nvSpPr>
          <p:cNvPr id="4" name="Slide Number Placeholder 3"/>
          <p:cNvSpPr>
            <a:spLocks noGrp="1"/>
          </p:cNvSpPr>
          <p:nvPr>
            <p:ph type="sldNum" sz="quarter" idx="12"/>
          </p:nvPr>
        </p:nvSpPr>
        <p:spPr/>
        <p:txBody>
          <a:bodyPr/>
          <a:lstStyle/>
          <a:p>
            <a:pPr>
              <a:defRPr/>
            </a:pPr>
            <a:fld id="{B7F00345-2F79-48AF-B5EE-FBA36C42B788}"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3861462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ltLang="zh-TW">
              <a:solidFill>
                <a:srgbClr val="FFFFFF"/>
              </a:solidFill>
            </a:endParaRPr>
          </a:p>
        </p:txBody>
      </p:sp>
      <p:sp>
        <p:nvSpPr>
          <p:cNvPr id="6" name="Footer Placeholder 5"/>
          <p:cNvSpPr>
            <a:spLocks noGrp="1"/>
          </p:cNvSpPr>
          <p:nvPr>
            <p:ph type="ftr" sz="quarter" idx="11"/>
          </p:nvPr>
        </p:nvSpPr>
        <p:spPr/>
        <p:txBody>
          <a:bodyPr/>
          <a:lstStyle/>
          <a:p>
            <a:pPr>
              <a:defRPr/>
            </a:pPr>
            <a:endParaRPr lang="en-GB" altLang="zh-TW">
              <a:solidFill>
                <a:srgbClr val="FFFFFF"/>
              </a:solidFill>
            </a:endParaRPr>
          </a:p>
        </p:txBody>
      </p:sp>
      <p:sp>
        <p:nvSpPr>
          <p:cNvPr id="7" name="Slide Number Placeholder 6"/>
          <p:cNvSpPr>
            <a:spLocks noGrp="1"/>
          </p:cNvSpPr>
          <p:nvPr>
            <p:ph type="sldNum" sz="quarter" idx="12"/>
          </p:nvPr>
        </p:nvSpPr>
        <p:spPr/>
        <p:txBody>
          <a:bodyPr/>
          <a:lstStyle/>
          <a:p>
            <a:pPr>
              <a:defRPr/>
            </a:pPr>
            <a:fld id="{AC5B40A3-C847-474C-801C-39100B05117C}"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237228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ltLang="zh-TW">
              <a:solidFill>
                <a:srgbClr val="FFFFFF"/>
              </a:solidFill>
            </a:endParaRPr>
          </a:p>
        </p:txBody>
      </p:sp>
      <p:sp>
        <p:nvSpPr>
          <p:cNvPr id="6" name="Footer Placeholder 5"/>
          <p:cNvSpPr>
            <a:spLocks noGrp="1"/>
          </p:cNvSpPr>
          <p:nvPr>
            <p:ph type="ftr" sz="quarter" idx="11"/>
          </p:nvPr>
        </p:nvSpPr>
        <p:spPr/>
        <p:txBody>
          <a:bodyPr/>
          <a:lstStyle/>
          <a:p>
            <a:pPr>
              <a:defRPr/>
            </a:pPr>
            <a:endParaRPr lang="en-GB" altLang="zh-TW">
              <a:solidFill>
                <a:srgbClr val="FFFFFF"/>
              </a:solidFill>
            </a:endParaRPr>
          </a:p>
        </p:txBody>
      </p:sp>
      <p:sp>
        <p:nvSpPr>
          <p:cNvPr id="7" name="Slide Number Placeholder 6"/>
          <p:cNvSpPr>
            <a:spLocks noGrp="1"/>
          </p:cNvSpPr>
          <p:nvPr>
            <p:ph type="sldNum" sz="quarter" idx="12"/>
          </p:nvPr>
        </p:nvSpPr>
        <p:spPr/>
        <p:txBody>
          <a:bodyPr/>
          <a:lstStyle/>
          <a:p>
            <a:pPr>
              <a:defRPr/>
            </a:pPr>
            <a:fld id="{BEA78153-06A3-48AC-A67A-E430C3F67C88}" type="slidenum">
              <a:rPr lang="en-GB" altLang="zh-TW" smtClean="0">
                <a:solidFill>
                  <a:srgbClr val="FFFFFF"/>
                </a:solidFill>
              </a:rPr>
              <a:pPr>
                <a:defRPr/>
              </a:pPr>
              <a:t>‹#›</a:t>
            </a:fld>
            <a:endParaRPr lang="en-GB" altLang="zh-TW">
              <a:solidFill>
                <a:srgbClr val="FFFFFF"/>
              </a:solidFill>
            </a:endParaRPr>
          </a:p>
        </p:txBody>
      </p:sp>
    </p:spTree>
    <p:extLst>
      <p:ext uri="{BB962C8B-B14F-4D97-AF65-F5344CB8AC3E}">
        <p14:creationId xmlns="" xmlns:p14="http://schemas.microsoft.com/office/powerpoint/2010/main" val="1676199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7960F-56A6-4F9B-B411-F289748754EF}" type="datetimeFigureOut">
              <a:rPr lang="en-US" smtClean="0">
                <a:solidFill>
                  <a:srgbClr val="696464"/>
                </a:solidFill>
              </a:rPr>
              <a:pPr/>
              <a:t>7/19/2022</a:t>
            </a:fld>
            <a:endParaRPr lang="en-US" dirty="0">
              <a:solidFill>
                <a:srgbClr val="696464"/>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srgbClr val="696464"/>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C9445-1E1E-4C04-9138-5489CF1557F2}" type="slidenum">
              <a:rPr lang="en-US" smtClean="0"/>
              <a:pPr/>
              <a:t>‹#›</a:t>
            </a:fld>
            <a:endParaRPr lang="en-US" dirty="0"/>
          </a:p>
        </p:txBody>
      </p:sp>
    </p:spTree>
    <p:extLst>
      <p:ext uri="{BB962C8B-B14F-4D97-AF65-F5344CB8AC3E}">
        <p14:creationId xmlns="" xmlns:p14="http://schemas.microsoft.com/office/powerpoint/2010/main" val="328581696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slideshare.net/anbreenali/international-relations-2628159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a.com/what-is-the-difference-between-authority-and-power/"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ppt-online.org/3866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differencebetween.com/difference-between-international-relations-and-vs-international-politics/"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slideshare.net/ibrahimkoncak/neoliberalism-in-ir"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lideplayer.com/slide/6118863/"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cupdf.com/document/ir-501-lecture-notes-constructivist-theories-of-ir.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prog.lmu.edu.ng/colleges_CMS/document/books/Foreign%20Policy-%20Meaning,%20Dimensions%20and%20Instruments.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www.slideshare.net/ayeshasaifbhatti/7-foreign-policy-process-1"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lideplayer.com/slide/1491617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slideshare.net/dattatreyareddyperam/non-governmental-organisations-ngo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96703" cy="6858000"/>
          </a:xfrm>
        </p:spPr>
        <p:txBody>
          <a:bodyPr>
            <a:noAutofit/>
          </a:bodyPr>
          <a:lstStyle/>
          <a:p>
            <a:pPr marL="114300" marR="0" indent="0">
              <a:buNone/>
              <a:tabLst>
                <a:tab pos="1545590" algn="l"/>
              </a:tabLst>
            </a:pPr>
            <a:r>
              <a:rPr lang="en-US" sz="2800" b="1" dirty="0" smtClean="0">
                <a:latin typeface="Times New Roman" pitchFamily="18" charset="0"/>
                <a:ea typeface="Times New Roman"/>
                <a:cs typeface="Times New Roman" pitchFamily="18" charset="0"/>
              </a:rPr>
              <a:t>                                  Chapter Five 	</a:t>
            </a:r>
            <a:endParaRPr lang="en-US" sz="2800" dirty="0" smtClean="0">
              <a:latin typeface="Times New Roman" pitchFamily="18" charset="0"/>
              <a:ea typeface="Times New Roman"/>
              <a:cs typeface="Times New Roman" pitchFamily="18" charset="0"/>
            </a:endParaRPr>
          </a:p>
          <a:p>
            <a:pPr lvl="0">
              <a:buFont typeface="+mj-lt"/>
              <a:buAutoNum type="arabicPeriod" startAt="5"/>
            </a:pPr>
            <a:r>
              <a:rPr lang="en-US" sz="2800" b="1" dirty="0" smtClean="0">
                <a:latin typeface="Times New Roman" pitchFamily="18" charset="0"/>
                <a:ea typeface="Times New Roman"/>
                <a:cs typeface="Times New Roman" pitchFamily="18" charset="0"/>
              </a:rPr>
              <a:t> Understanding International Relations and Foreign policy </a:t>
            </a:r>
            <a:endParaRPr lang="en-US" sz="2800" dirty="0" smtClean="0">
              <a:latin typeface="Times New Roman" pitchFamily="18" charset="0"/>
              <a:ea typeface="Times New Roman"/>
              <a:cs typeface="Times New Roman" pitchFamily="18" charset="0"/>
            </a:endParaRPr>
          </a:p>
          <a:p>
            <a:pPr marL="457200" lvl="1" indent="0">
              <a:buNone/>
            </a:pPr>
            <a:r>
              <a:rPr lang="en-US" b="1" dirty="0" smtClean="0">
                <a:latin typeface="Times New Roman" pitchFamily="18" charset="0"/>
                <a:ea typeface="Times New Roman"/>
                <a:cs typeface="Times New Roman" pitchFamily="18" charset="0"/>
              </a:rPr>
              <a:t>5.1. Meaning, Nature and Evolution of International Relations</a:t>
            </a:r>
          </a:p>
          <a:p>
            <a:pPr lvl="0">
              <a:buFont typeface="Wingdings" pitchFamily="2" charset="2"/>
              <a:buChar char="v"/>
            </a:pPr>
            <a:r>
              <a:rPr lang="en-US" b="1" u="sng" dirty="0">
                <a:solidFill>
                  <a:prstClr val="black"/>
                </a:solidFill>
                <a:latin typeface="Times New Roman" pitchFamily="18" charset="0"/>
                <a:cs typeface="Times New Roman" pitchFamily="18" charset="0"/>
              </a:rPr>
              <a:t>At the end of this class students be able to</a:t>
            </a:r>
            <a:r>
              <a:rPr lang="en-US" b="1" dirty="0">
                <a:solidFill>
                  <a:prstClr val="black"/>
                </a:solidFill>
                <a:latin typeface="Times New Roman" pitchFamily="18" charset="0"/>
                <a:cs typeface="Times New Roman" pitchFamily="18" charset="0"/>
              </a:rPr>
              <a:t>:</a:t>
            </a:r>
          </a:p>
          <a:p>
            <a:pPr marL="457200" lvl="0" indent="-457200">
              <a:buAutoNum type="arabicPeriod"/>
            </a:pPr>
            <a:r>
              <a:rPr lang="en-US" sz="2400" dirty="0" smtClean="0">
                <a:solidFill>
                  <a:srgbClr val="000000"/>
                </a:solidFill>
                <a:latin typeface="Times New Roman" pitchFamily="18" charset="0"/>
                <a:cs typeface="Times New Roman" pitchFamily="18" charset="0"/>
              </a:rPr>
              <a:t>Understand what IR means, the types of relation sate could made and nature and evolution of IR.</a:t>
            </a:r>
          </a:p>
          <a:p>
            <a:pPr marL="457200" indent="-457200">
              <a:buFont typeface="Arial" pitchFamily="34" charset="0"/>
              <a:buAutoNum type="arabicPeriod"/>
            </a:pPr>
            <a:r>
              <a:rPr lang="en-US" sz="2400" dirty="0">
                <a:solidFill>
                  <a:prstClr val="black"/>
                </a:solidFill>
                <a:latin typeface="Times New Roman" pitchFamily="18" charset="0"/>
                <a:cs typeface="Times New Roman" pitchFamily="18" charset="0"/>
              </a:rPr>
              <a:t>Identify the different actors of </a:t>
            </a:r>
            <a:r>
              <a:rPr lang="en-US" sz="2400" dirty="0" smtClean="0">
                <a:solidFill>
                  <a:prstClr val="black"/>
                </a:solidFill>
                <a:latin typeface="Times New Roman" pitchFamily="18" charset="0"/>
                <a:cs typeface="Times New Roman" pitchFamily="18" charset="0"/>
              </a:rPr>
              <a:t>IR.</a:t>
            </a:r>
            <a:endParaRPr lang="en-US" sz="2400" dirty="0" smtClean="0">
              <a:solidFill>
                <a:srgbClr val="000000"/>
              </a:solidFill>
              <a:latin typeface="Times New Roman" pitchFamily="18" charset="0"/>
              <a:cs typeface="Times New Roman" pitchFamily="18" charset="0"/>
            </a:endParaRPr>
          </a:p>
          <a:p>
            <a:pPr marL="457200" lvl="0" indent="-457200">
              <a:buAutoNum type="arabicPeriod"/>
            </a:pPr>
            <a:r>
              <a:rPr lang="en-US" sz="2400" dirty="0" smtClean="0">
                <a:solidFill>
                  <a:srgbClr val="000000"/>
                </a:solidFill>
                <a:latin typeface="Times New Roman" pitchFamily="18" charset="0"/>
                <a:cs typeface="Times New Roman" pitchFamily="18" charset="0"/>
              </a:rPr>
              <a:t>Analyzes </a:t>
            </a:r>
            <a:r>
              <a:rPr lang="en-US" sz="2400" dirty="0">
                <a:solidFill>
                  <a:prstClr val="black"/>
                </a:solidFill>
                <a:latin typeface="Times New Roman" pitchFamily="18" charset="0"/>
                <a:cs typeface="Times New Roman" pitchFamily="18" charset="0"/>
              </a:rPr>
              <a:t>the </a:t>
            </a:r>
            <a:r>
              <a:rPr lang="en-US" sz="2400" dirty="0" smtClean="0">
                <a:solidFill>
                  <a:prstClr val="black"/>
                </a:solidFill>
                <a:latin typeface="Times New Roman" pitchFamily="18" charset="0"/>
                <a:cs typeface="Times New Roman" pitchFamily="18" charset="0"/>
              </a:rPr>
              <a:t>different levels of  Analysis in IR .</a:t>
            </a:r>
          </a:p>
          <a:p>
            <a:pPr marL="457200" lvl="0" indent="-457200">
              <a:buAutoNum type="arabicPeriod"/>
            </a:pPr>
            <a:r>
              <a:rPr lang="en-US" sz="2400" dirty="0" smtClean="0">
                <a:solidFill>
                  <a:prstClr val="black"/>
                </a:solidFill>
                <a:latin typeface="Times New Roman" pitchFamily="18" charset="0"/>
                <a:ea typeface="Arial Unicode MS"/>
                <a:cs typeface="Times New Roman" pitchFamily="18" charset="0"/>
              </a:rPr>
              <a:t>Understand </a:t>
            </a:r>
            <a:r>
              <a:rPr lang="en-US" sz="2400" dirty="0">
                <a:solidFill>
                  <a:prstClr val="black"/>
                </a:solidFill>
                <a:latin typeface="Times New Roman" pitchFamily="18" charset="0"/>
                <a:ea typeface="Arial Unicode MS"/>
                <a:cs typeface="Times New Roman" pitchFamily="18" charset="0"/>
              </a:rPr>
              <a:t>the </a:t>
            </a:r>
            <a:r>
              <a:rPr lang="en-US" sz="2400" dirty="0" smtClean="0">
                <a:solidFill>
                  <a:prstClr val="black"/>
                </a:solidFill>
                <a:latin typeface="Times New Roman" pitchFamily="18" charset="0"/>
                <a:ea typeface="Arial Unicode MS"/>
                <a:cs typeface="Times New Roman" pitchFamily="18" charset="0"/>
              </a:rPr>
              <a:t>contending theories of IR and their differences   </a:t>
            </a:r>
            <a:endParaRPr lang="en-US" sz="2400" dirty="0">
              <a:solidFill>
                <a:prstClr val="black"/>
              </a:solidFill>
              <a:latin typeface="Times New Roman" pitchFamily="18" charset="0"/>
              <a:ea typeface="Arial Unicode MS"/>
              <a:cs typeface="Times New Roman" pitchFamily="18" charset="0"/>
            </a:endParaRPr>
          </a:p>
          <a:p>
            <a:pPr marL="457200" lvl="0" indent="-457200">
              <a:buAutoNum type="arabicPeriod"/>
            </a:pPr>
            <a:r>
              <a:rPr lang="en-US" sz="2400" dirty="0" smtClean="0">
                <a:solidFill>
                  <a:prstClr val="black"/>
                </a:solidFill>
                <a:latin typeface="Times New Roman" pitchFamily="18" charset="0"/>
                <a:cs typeface="Times New Roman" pitchFamily="18" charset="0"/>
              </a:rPr>
              <a:t>Understand what national interest, foreign policy and diplomacy means.</a:t>
            </a:r>
            <a:endParaRPr lang="en-US" sz="2400" dirty="0">
              <a:solidFill>
                <a:prstClr val="black"/>
              </a:solidFill>
              <a:latin typeface="Times New Roman" pitchFamily="18" charset="0"/>
              <a:cs typeface="Times New Roman" pitchFamily="18" charset="0"/>
            </a:endParaRPr>
          </a:p>
          <a:p>
            <a:pPr marL="457200" lvl="0" indent="-457200">
              <a:buAutoNum type="arabicPeriod"/>
            </a:pPr>
            <a:r>
              <a:rPr lang="en-US" sz="2400" dirty="0" smtClean="0">
                <a:solidFill>
                  <a:prstClr val="black"/>
                </a:solidFill>
                <a:latin typeface="Times New Roman" pitchFamily="18" charset="0"/>
                <a:cs typeface="Times New Roman" pitchFamily="18" charset="0"/>
              </a:rPr>
              <a:t>Describes the determinants of securing national interest.</a:t>
            </a:r>
            <a:endParaRPr lang="en-US" sz="2400" dirty="0">
              <a:solidFill>
                <a:prstClr val="black"/>
              </a:solidFill>
              <a:latin typeface="Times New Roman" pitchFamily="18" charset="0"/>
              <a:cs typeface="Times New Roman" pitchFamily="18" charset="0"/>
            </a:endParaRPr>
          </a:p>
          <a:p>
            <a:pPr marL="457200" lvl="0" indent="-457200">
              <a:buAutoNum type="arabicPeriod"/>
            </a:pPr>
            <a:r>
              <a:rPr lang="en-US" sz="2400" dirty="0" smtClean="0">
                <a:solidFill>
                  <a:srgbClr val="000000"/>
                </a:solidFill>
                <a:latin typeface="Times New Roman" pitchFamily="18" charset="0"/>
                <a:cs typeface="Times New Roman" pitchFamily="18" charset="0"/>
              </a:rPr>
              <a:t>Analyzes the evolutions of </a:t>
            </a:r>
            <a:r>
              <a:rPr lang="en-US" sz="2400" dirty="0" smtClean="0">
                <a:solidFill>
                  <a:prstClr val="black"/>
                </a:solidFill>
                <a:latin typeface="Times New Roman" pitchFamily="18" charset="0"/>
                <a:cs typeface="Times New Roman" pitchFamily="18" charset="0"/>
              </a:rPr>
              <a:t>Ethiopian foreign policy.</a:t>
            </a:r>
            <a:endParaRPr lang="en-US" sz="2800" i="1" dirty="0">
              <a:solidFill>
                <a:prstClr val="black"/>
              </a:solidFill>
            </a:endParaRPr>
          </a:p>
          <a:p>
            <a:pPr marR="0">
              <a:spcBef>
                <a:spcPts val="0"/>
              </a:spcBef>
              <a:spcAft>
                <a:spcPts val="1000"/>
              </a:spcAft>
              <a:buNone/>
            </a:pPr>
            <a:endParaRPr lang="en-US" sz="2800" dirty="0" smtClean="0">
              <a:latin typeface="Times New Roman" pitchFamily="18" charset="0"/>
              <a:ea typeface="Times New Roman"/>
              <a:cs typeface="Times New Roman" pitchFamily="18" charset="0"/>
            </a:endParaRPr>
          </a:p>
          <a:p>
            <a:pPr marL="0" marR="0" indent="0">
              <a:spcBef>
                <a:spcPts val="0"/>
              </a:spcBef>
              <a:spcAft>
                <a:spcPts val="1000"/>
              </a:spcAft>
              <a:buNone/>
            </a:pP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1428048398"/>
      </p:ext>
    </p:extLst>
  </p:cSld>
  <p:clrMapOvr>
    <a:masterClrMapping/>
  </p:clrMapOvr>
  <p:transition advTm="43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457200" lvl="1" indent="0">
              <a:lnSpc>
                <a:spcPct val="150000"/>
              </a:lnSpc>
              <a:buNone/>
            </a:pPr>
            <a:r>
              <a:rPr lang="en-US" sz="2300" b="1" dirty="0" smtClean="0">
                <a:latin typeface="Times New Roman" pitchFamily="18" charset="0"/>
                <a:ea typeface="Times New Roman"/>
                <a:cs typeface="Times New Roman" pitchFamily="18" charset="0"/>
              </a:rPr>
              <a:t>5.4. </a:t>
            </a:r>
            <a:r>
              <a:rPr lang="en-US" sz="2300" b="1" u="sng" dirty="0" smtClean="0">
                <a:latin typeface="Times New Roman" pitchFamily="18" charset="0"/>
                <a:ea typeface="Times New Roman"/>
                <a:cs typeface="Times New Roman" pitchFamily="18" charset="0"/>
              </a:rPr>
              <a:t>Contending </a:t>
            </a:r>
            <a:r>
              <a:rPr lang="en-US" sz="2300" b="1" u="sng" dirty="0">
                <a:latin typeface="Times New Roman" pitchFamily="18" charset="0"/>
                <a:ea typeface="Times New Roman"/>
                <a:cs typeface="Times New Roman" pitchFamily="18" charset="0"/>
              </a:rPr>
              <a:t>Theories of international Relations</a:t>
            </a:r>
            <a:endParaRPr lang="en-US" sz="2300" u="sng" dirty="0">
              <a:latin typeface="Times New Roman" pitchFamily="18" charset="0"/>
              <a:ea typeface="Times New Roman"/>
              <a:cs typeface="Times New Roman" pitchFamily="18" charset="0"/>
            </a:endParaRPr>
          </a:p>
          <a:p>
            <a:pPr marL="182880" lvl="0" indent="-182880" algn="just">
              <a:buClr>
                <a:srgbClr val="93A299"/>
              </a:buClr>
              <a:buSzPct val="85000"/>
              <a:buFont typeface="Wingdings" pitchFamily="2" charset="2"/>
              <a:buChar char="ü"/>
            </a:pPr>
            <a:r>
              <a:rPr lang="en-US" sz="2400" dirty="0" smtClean="0">
                <a:latin typeface="Times New Roman" pitchFamily="18" charset="0"/>
                <a:cs typeface="Times New Roman" pitchFamily="18" charset="0"/>
              </a:rPr>
              <a:t>Theory: Set of hypotheses postulating relationships between variables; used to describe, explain, and predict; must be falsifiable and stand the test of time.</a:t>
            </a:r>
            <a:endParaRPr lang="en-US" sz="2400" dirty="0" smtClean="0">
              <a:latin typeface="Times New Roman" pitchFamily="18" charset="0"/>
              <a:ea typeface="Calibri"/>
              <a:cs typeface="Times New Roman" pitchFamily="18" charset="0"/>
            </a:endParaRPr>
          </a:p>
          <a:p>
            <a:pPr marL="182880" lvl="0" indent="-182880" algn="just">
              <a:buClr>
                <a:srgbClr val="93A299"/>
              </a:buClr>
              <a:buSzPct val="85000"/>
              <a:buFont typeface="Wingdings" pitchFamily="2" charset="2"/>
              <a:buChar char="ü"/>
            </a:pPr>
            <a:r>
              <a:rPr lang="en-US" sz="2400" dirty="0" smtClean="0">
                <a:latin typeface="Times New Roman" pitchFamily="18" charset="0"/>
                <a:ea typeface="Calibri"/>
                <a:cs typeface="Times New Roman" pitchFamily="18" charset="0"/>
              </a:rPr>
              <a:t>Theories of international relations allow us to </a:t>
            </a:r>
            <a:r>
              <a:rPr lang="en-US" sz="2400" b="1" u="sng" dirty="0" smtClean="0">
                <a:latin typeface="Times New Roman" pitchFamily="18" charset="0"/>
                <a:ea typeface="Calibri"/>
                <a:cs typeface="Times New Roman" pitchFamily="18" charset="0"/>
              </a:rPr>
              <a:t>understand</a:t>
            </a:r>
            <a:r>
              <a:rPr lang="en-US" sz="2400" dirty="0" smtClean="0">
                <a:latin typeface="Times New Roman" pitchFamily="18" charset="0"/>
                <a:ea typeface="Calibri"/>
                <a:cs typeface="Times New Roman" pitchFamily="18" charset="0"/>
              </a:rPr>
              <a:t> and </a:t>
            </a:r>
            <a:r>
              <a:rPr lang="en-US" sz="2400" b="1" u="sng" dirty="0" smtClean="0">
                <a:latin typeface="Times New Roman" pitchFamily="18" charset="0"/>
                <a:ea typeface="Calibri"/>
                <a:cs typeface="Times New Roman" pitchFamily="18" charset="0"/>
              </a:rPr>
              <a:t>to make sense of the world around us </a:t>
            </a:r>
            <a:r>
              <a:rPr lang="en-US" sz="2400" dirty="0" smtClean="0">
                <a:latin typeface="Times New Roman" pitchFamily="18" charset="0"/>
                <a:ea typeface="Calibri"/>
                <a:cs typeface="Times New Roman" pitchFamily="18" charset="0"/>
              </a:rPr>
              <a:t>through </a:t>
            </a:r>
            <a:r>
              <a:rPr lang="en-US" sz="2400" b="1" u="sng" dirty="0" smtClean="0">
                <a:solidFill>
                  <a:srgbClr val="FF0000"/>
                </a:solidFill>
                <a:latin typeface="Times New Roman" pitchFamily="18" charset="0"/>
                <a:ea typeface="Calibri"/>
                <a:cs typeface="Times New Roman" pitchFamily="18" charset="0"/>
              </a:rPr>
              <a:t>various lenses</a:t>
            </a:r>
            <a:r>
              <a:rPr lang="en-US" sz="2400" dirty="0" smtClean="0">
                <a:latin typeface="Times New Roman" pitchFamily="18" charset="0"/>
                <a:ea typeface="Calibri"/>
                <a:cs typeface="Times New Roman" pitchFamily="18" charset="0"/>
              </a:rPr>
              <a:t>, each of which represents a </a:t>
            </a:r>
            <a:r>
              <a:rPr lang="en-US" sz="2400" b="1" u="sng" dirty="0" smtClean="0">
                <a:solidFill>
                  <a:srgbClr val="00B050"/>
                </a:solidFill>
                <a:latin typeface="Times New Roman" pitchFamily="18" charset="0"/>
                <a:ea typeface="Calibri"/>
                <a:cs typeface="Times New Roman" pitchFamily="18" charset="0"/>
              </a:rPr>
              <a:t>different theoretical perspective</a:t>
            </a:r>
            <a:r>
              <a:rPr lang="en-US" sz="2400" dirty="0" smtClean="0">
                <a:latin typeface="Times New Roman" pitchFamily="18" charset="0"/>
                <a:ea typeface="Calibri"/>
                <a:cs typeface="Times New Roman" pitchFamily="18" charset="0"/>
              </a:rPr>
              <a:t>.</a:t>
            </a:r>
          </a:p>
          <a:p>
            <a:pPr marL="914400" lvl="2" indent="0">
              <a:buNone/>
            </a:pPr>
            <a:r>
              <a:rPr lang="en-US" b="1" dirty="0" smtClean="0">
                <a:solidFill>
                  <a:prstClr val="black"/>
                </a:solidFill>
                <a:latin typeface="Times New Roman" pitchFamily="18" charset="0"/>
                <a:ea typeface="Times New Roman"/>
                <a:cs typeface="Times New Roman" pitchFamily="18" charset="0"/>
              </a:rPr>
              <a:t>5.4.1. </a:t>
            </a:r>
            <a:r>
              <a:rPr lang="en-US" b="1" u="sng" dirty="0" smtClean="0">
                <a:solidFill>
                  <a:prstClr val="black"/>
                </a:solidFill>
                <a:latin typeface="Times New Roman" pitchFamily="18" charset="0"/>
                <a:ea typeface="Times New Roman"/>
                <a:cs typeface="Times New Roman" pitchFamily="18" charset="0"/>
              </a:rPr>
              <a:t>Realism and Neo-Realism</a:t>
            </a:r>
          </a:p>
          <a:p>
            <a:pPr algn="just">
              <a:buFont typeface="Wingdings" pitchFamily="2" charset="2"/>
              <a:buChar char="v"/>
            </a:pPr>
            <a:r>
              <a:rPr lang="en-US" sz="2400" b="1" u="sng" dirty="0" smtClean="0">
                <a:latin typeface="Times New Roman" pitchFamily="18" charset="0"/>
                <a:cs typeface="Times New Roman" pitchFamily="18" charset="0"/>
              </a:rPr>
              <a:t>Realism (</a:t>
            </a:r>
            <a:r>
              <a:rPr lang="en-US" sz="2400" dirty="0" smtClean="0">
                <a:latin typeface="Times New Roman" pitchFamily="18" charset="0"/>
                <a:cs typeface="Times New Roman" pitchFamily="18" charset="0"/>
                <a:hlinkClick r:id="rId3"/>
              </a:rPr>
              <a:t>https://www.slideshare.net/anbreenali/international-relations-26281593</a:t>
            </a:r>
            <a:r>
              <a:rPr lang="en-US" sz="2400" dirty="0" smtClean="0">
                <a:latin typeface="Times New Roman" pitchFamily="18" charset="0"/>
                <a:cs typeface="Times New Roman" pitchFamily="18" charset="0"/>
              </a:rPr>
              <a:t>)</a:t>
            </a:r>
            <a:endParaRPr lang="en-US" sz="2400" b="1" u="sng" dirty="0" smtClean="0">
              <a:latin typeface="Times New Roman" pitchFamily="18" charset="0"/>
              <a:cs typeface="Times New Roman" pitchFamily="18" charset="0"/>
            </a:endParaRPr>
          </a:p>
          <a:p>
            <a:pPr marL="0" lvl="0" indent="0" algn="just">
              <a:spcBef>
                <a:spcPts val="0"/>
              </a:spcBef>
              <a:buClr>
                <a:srgbClr val="D16349"/>
              </a:buClr>
              <a:buSzPct val="85000"/>
              <a:buNone/>
            </a:pPr>
            <a:r>
              <a:rPr lang="en-GB" sz="2400" dirty="0" smtClean="0">
                <a:latin typeface="Times New Roman" pitchFamily="18" charset="0"/>
                <a:ea typeface="Calibri"/>
                <a:cs typeface="Times New Roman" pitchFamily="18" charset="0"/>
              </a:rPr>
              <a:t>1</a:t>
            </a:r>
            <a:r>
              <a:rPr lang="en-GB" sz="2400" b="1" dirty="0" smtClean="0">
                <a:solidFill>
                  <a:schemeClr val="accent1"/>
                </a:solidFill>
                <a:latin typeface="Times New Roman" pitchFamily="18" charset="0"/>
                <a:ea typeface="Calibri"/>
                <a:cs typeface="Times New Roman" pitchFamily="18" charset="0"/>
              </a:rPr>
              <a:t>. </a:t>
            </a:r>
            <a:r>
              <a:rPr lang="en-GB" sz="2400" b="1" u="sng" dirty="0" smtClean="0">
                <a:solidFill>
                  <a:schemeClr val="accent1"/>
                </a:solidFill>
                <a:latin typeface="Times New Roman" pitchFamily="18" charset="0"/>
                <a:ea typeface="Calibri"/>
                <a:cs typeface="Times New Roman" pitchFamily="18" charset="0"/>
              </a:rPr>
              <a:t>International anarchy:-</a:t>
            </a:r>
          </a:p>
          <a:p>
            <a:pPr marL="0" lvl="0" indent="0" algn="just">
              <a:spcBef>
                <a:spcPts val="0"/>
              </a:spcBef>
              <a:buClr>
                <a:srgbClr val="D16349"/>
              </a:buClr>
              <a:buSzPct val="85000"/>
              <a:buFont typeface="Wingdings" pitchFamily="2" charset="2"/>
              <a:buChar char="ü"/>
            </a:pPr>
            <a:r>
              <a:rPr lang="en-US" sz="2400" dirty="0" smtClean="0">
                <a:latin typeface="Times New Roman" pitchFamily="18" charset="0"/>
                <a:cs typeface="Times New Roman" pitchFamily="18" charset="0"/>
              </a:rPr>
              <a:t>In international relations theory, </a:t>
            </a:r>
            <a:r>
              <a:rPr lang="en-US" sz="2400" b="1" u="sng" dirty="0" smtClean="0">
                <a:solidFill>
                  <a:srgbClr val="0070C0"/>
                </a:solidFill>
                <a:latin typeface="Times New Roman" pitchFamily="18" charset="0"/>
                <a:cs typeface="Times New Roman" pitchFamily="18" charset="0"/>
              </a:rPr>
              <a:t>anarchy</a:t>
            </a:r>
            <a:r>
              <a:rPr lang="en-US" sz="2400" dirty="0" smtClean="0">
                <a:latin typeface="Times New Roman" pitchFamily="18" charset="0"/>
                <a:cs typeface="Times New Roman" pitchFamily="18" charset="0"/>
              </a:rPr>
              <a:t> is </a:t>
            </a:r>
            <a:r>
              <a:rPr lang="en-US" sz="2400" b="1" dirty="0" smtClean="0">
                <a:latin typeface="Times New Roman" pitchFamily="18" charset="0"/>
                <a:cs typeface="Times New Roman" pitchFamily="18" charset="0"/>
              </a:rPr>
              <a:t>the idea that the world lacks any supreme authority or sovereign</a:t>
            </a:r>
            <a:r>
              <a:rPr lang="en-US" sz="2400" dirty="0" smtClean="0">
                <a:latin typeface="Times New Roman" pitchFamily="18" charset="0"/>
                <a:cs typeface="Times New Roman" pitchFamily="18" charset="0"/>
              </a:rPr>
              <a:t>. In an anarchic state, there is </a:t>
            </a:r>
            <a:r>
              <a:rPr lang="en-US" sz="2400" b="1" u="sng" dirty="0" smtClean="0">
                <a:solidFill>
                  <a:srgbClr val="0070C0"/>
                </a:solidFill>
                <a:latin typeface="Times New Roman" pitchFamily="18" charset="0"/>
                <a:cs typeface="Times New Roman" pitchFamily="18" charset="0"/>
              </a:rPr>
              <a:t>no hierarchically superior, coercive power that can resolve disputes, enforce law, or order the system of international </a:t>
            </a:r>
            <a:r>
              <a:rPr lang="en-US" sz="2400" dirty="0" smtClean="0">
                <a:latin typeface="Times New Roman" pitchFamily="18" charset="0"/>
                <a:cs typeface="Times New Roman" pitchFamily="18" charset="0"/>
              </a:rPr>
              <a:t>politics. i.e. </a:t>
            </a:r>
            <a:r>
              <a:rPr lang="en-GB" sz="2400" b="1" dirty="0" smtClean="0">
                <a:solidFill>
                  <a:srgbClr val="00B0F0"/>
                </a:solidFill>
                <a:latin typeface="Times New Roman" pitchFamily="18" charset="0"/>
                <a:ea typeface="Calibri"/>
                <a:cs typeface="Times New Roman" pitchFamily="18" charset="0"/>
              </a:rPr>
              <a:t>no dominant power </a:t>
            </a:r>
            <a:r>
              <a:rPr lang="en-GB" sz="2400" dirty="0" smtClean="0">
                <a:latin typeface="Times New Roman" pitchFamily="18" charset="0"/>
                <a:ea typeface="Calibri"/>
                <a:cs typeface="Times New Roman" pitchFamily="18" charset="0"/>
              </a:rPr>
              <a:t>restricting the behaviour of </a:t>
            </a:r>
            <a:r>
              <a:rPr lang="en-GB" sz="2400" dirty="0" smtClean="0">
                <a:solidFill>
                  <a:srgbClr val="FF0000"/>
                </a:solidFill>
                <a:latin typeface="Times New Roman" pitchFamily="18" charset="0"/>
                <a:ea typeface="Calibri"/>
                <a:cs typeface="Times New Roman" pitchFamily="18" charset="0"/>
              </a:rPr>
              <a:t>sovereign</a:t>
            </a:r>
            <a:r>
              <a:rPr lang="en-GB" sz="2400" dirty="0" smtClean="0">
                <a:latin typeface="Times New Roman" pitchFamily="18" charset="0"/>
                <a:ea typeface="Calibri"/>
                <a:cs typeface="Times New Roman" pitchFamily="18" charset="0"/>
              </a:rPr>
              <a:t> state. </a:t>
            </a:r>
          </a:p>
          <a:p>
            <a:pPr algn="just">
              <a:buFont typeface="Wingdings" pitchFamily="2" charset="2"/>
              <a:buChar char="ü"/>
            </a:pPr>
            <a:endParaRPr lang="en-US" sz="2400" b="1" i="1" dirty="0" smtClean="0">
              <a:solidFill>
                <a:srgbClr val="7030A0"/>
              </a:solidFill>
              <a:latin typeface="Times New Roman" pitchFamily="18" charset="0"/>
              <a:cs typeface="Times New Roman" pitchFamily="18" charset="0"/>
            </a:endParaRPr>
          </a:p>
          <a:p>
            <a:pPr marL="914400" lvl="2" indent="0">
              <a:buNone/>
            </a:pPr>
            <a:endParaRPr lang="en-US" dirty="0" smtClean="0">
              <a:solidFill>
                <a:prstClr val="black"/>
              </a:solidFill>
              <a:latin typeface="Times New Roman" pitchFamily="18" charset="0"/>
              <a:ea typeface="Times New Roman"/>
              <a:cs typeface="Times New Roman" pitchFamily="18" charset="0"/>
            </a:endParaRPr>
          </a:p>
          <a:p>
            <a:pPr marL="182880" lvl="0" indent="-182880" algn="just">
              <a:buClr>
                <a:srgbClr val="93A299"/>
              </a:buClr>
              <a:buSzPct val="85000"/>
              <a:buNone/>
            </a:pPr>
            <a:endParaRPr lang="en-US" sz="2400" dirty="0" smtClean="0">
              <a:latin typeface="Times New Roman" pitchFamily="18" charset="0"/>
              <a:ea typeface="Calibri"/>
              <a:cs typeface="Times New Roman" pitchFamily="18" charset="0"/>
            </a:endParaRPr>
          </a:p>
          <a:p>
            <a:pPr marL="182880" lvl="0" indent="-182880" algn="just">
              <a:buClr>
                <a:srgbClr val="93A299"/>
              </a:buClr>
              <a:buSzPct val="85000"/>
              <a:buFont typeface="Wingdings" pitchFamily="2" charset="2"/>
              <a:buChar char="ü"/>
            </a:pPr>
            <a:endParaRPr lang="en-US" sz="2400" dirty="0" smtClean="0">
              <a:solidFill>
                <a:srgbClr val="7030A0"/>
              </a:solidFill>
              <a:latin typeface="Times New Roman" pitchFamily="18" charset="0"/>
              <a:ea typeface="Calibri"/>
              <a:cs typeface="Times New Roman" pitchFamily="18" charset="0"/>
            </a:endParaRPr>
          </a:p>
          <a:p>
            <a:pPr marL="914400" lvl="2" indent="0">
              <a:buNone/>
            </a:pPr>
            <a:endParaRPr lang="en-US" b="1" dirty="0" smtClean="0">
              <a:solidFill>
                <a:prstClr val="black"/>
              </a:solidFill>
              <a:latin typeface="Times New Roman" pitchFamily="18" charset="0"/>
              <a:ea typeface="Times New Roman"/>
              <a:cs typeface="Times New Roman" pitchFamily="18" charset="0"/>
            </a:endParaRPr>
          </a:p>
        </p:txBody>
      </p:sp>
    </p:spTree>
    <p:extLst>
      <p:ext uri="{BB962C8B-B14F-4D97-AF65-F5344CB8AC3E}">
        <p14:creationId xmlns="" xmlns:p14="http://schemas.microsoft.com/office/powerpoint/2010/main" val="2217108533"/>
      </p:ext>
    </p:extLst>
  </p:cSld>
  <p:clrMapOvr>
    <a:masterClrMapping/>
  </p:clrMapOvr>
  <p:transition advTm="436"/>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96703" cy="6858000"/>
          </a:xfrm>
        </p:spPr>
        <p:txBody>
          <a:bodyPr>
            <a:noAutofit/>
          </a:bodyPr>
          <a:lstStyle/>
          <a:p>
            <a:pPr marL="0" lvl="0" indent="0" algn="just">
              <a:spcBef>
                <a:spcPts val="0"/>
              </a:spcBef>
              <a:buClr>
                <a:srgbClr val="D16349"/>
              </a:buClr>
              <a:buSzPct val="85000"/>
              <a:buFont typeface="Wingdings" pitchFamily="2" charset="2"/>
              <a:buChar char="ü"/>
            </a:pPr>
            <a:r>
              <a:rPr lang="en-GB" sz="2200" b="1" u="sng" dirty="0" smtClean="0">
                <a:solidFill>
                  <a:srgbClr val="00B0F0"/>
                </a:solidFill>
                <a:latin typeface="Times New Roman"/>
                <a:ea typeface="Calibri"/>
              </a:rPr>
              <a:t>Anarchy</a:t>
            </a:r>
            <a:r>
              <a:rPr lang="en-GB" sz="2200" b="1" dirty="0" smtClean="0">
                <a:solidFill>
                  <a:prstClr val="black"/>
                </a:solidFill>
                <a:latin typeface="Times New Roman"/>
                <a:ea typeface="Calibri"/>
              </a:rPr>
              <a:t> </a:t>
            </a:r>
            <a:r>
              <a:rPr lang="en-GB" sz="2200" dirty="0" smtClean="0">
                <a:solidFill>
                  <a:prstClr val="black"/>
                </a:solidFill>
                <a:latin typeface="Times New Roman"/>
                <a:ea typeface="Calibri"/>
              </a:rPr>
              <a:t>is a situation where there is </a:t>
            </a:r>
            <a:r>
              <a:rPr lang="en-GB" sz="2200" b="1" u="sng" dirty="0" smtClean="0">
                <a:solidFill>
                  <a:srgbClr val="0070C0"/>
                </a:solidFill>
                <a:latin typeface="Times New Roman"/>
                <a:ea typeface="Calibri"/>
              </a:rPr>
              <a:t>absence of/ no authority </a:t>
            </a:r>
            <a:r>
              <a:rPr lang="en-GB" sz="2200" dirty="0" smtClean="0">
                <a:solidFill>
                  <a:prstClr val="black"/>
                </a:solidFill>
                <a:latin typeface="Times New Roman"/>
                <a:ea typeface="Calibri"/>
              </a:rPr>
              <a:t>(government)</a:t>
            </a:r>
            <a:r>
              <a:rPr lang="en-GB" sz="2200" b="1" dirty="0" smtClean="0">
                <a:solidFill>
                  <a:prstClr val="black"/>
                </a:solidFill>
                <a:latin typeface="Times New Roman"/>
                <a:ea typeface="Calibri"/>
              </a:rPr>
              <a:t> </a:t>
            </a:r>
            <a:r>
              <a:rPr lang="en-GB" sz="2200" dirty="0" smtClean="0">
                <a:solidFill>
                  <a:prstClr val="black"/>
                </a:solidFill>
                <a:latin typeface="Times New Roman"/>
                <a:ea typeface="Calibri"/>
              </a:rPr>
              <a:t>be it in </a:t>
            </a:r>
            <a:r>
              <a:rPr lang="en-GB" sz="2200" b="1" u="sng" dirty="0" smtClean="0">
                <a:solidFill>
                  <a:srgbClr val="FF0000"/>
                </a:solidFill>
                <a:latin typeface="Times New Roman"/>
                <a:ea typeface="Calibri"/>
              </a:rPr>
              <a:t>national or international/global </a:t>
            </a:r>
            <a:r>
              <a:rPr lang="en-GB" sz="2200" dirty="0" smtClean="0">
                <a:solidFill>
                  <a:prstClr val="black"/>
                </a:solidFill>
                <a:latin typeface="Times New Roman"/>
                <a:ea typeface="Calibri"/>
              </a:rPr>
              <a:t>level systems. </a:t>
            </a:r>
          </a:p>
          <a:p>
            <a:pPr marL="0" lvl="0" indent="0" algn="just">
              <a:spcBef>
                <a:spcPts val="0"/>
              </a:spcBef>
              <a:buClr>
                <a:srgbClr val="D16349"/>
              </a:buClr>
              <a:buSzPct val="85000"/>
              <a:buFont typeface="Wingdings" pitchFamily="2" charset="2"/>
              <a:buChar char="ü"/>
            </a:pPr>
            <a:r>
              <a:rPr lang="en-GB" sz="2200" b="1" dirty="0" smtClean="0">
                <a:solidFill>
                  <a:srgbClr val="00B0F0"/>
                </a:solidFill>
                <a:latin typeface="Times New Roman"/>
                <a:ea typeface="Calibri"/>
                <a:cs typeface="Times New Roman"/>
              </a:rPr>
              <a:t>Sovereignty</a:t>
            </a:r>
            <a:r>
              <a:rPr lang="en-GB" sz="2200" dirty="0" smtClean="0">
                <a:solidFill>
                  <a:prstClr val="black"/>
                </a:solidFill>
                <a:latin typeface="Times New Roman"/>
                <a:ea typeface="Calibri"/>
                <a:cs typeface="Times New Roman"/>
              </a:rPr>
              <a:t> </a:t>
            </a:r>
            <a:r>
              <a:rPr lang="en-US" sz="2200" dirty="0" smtClean="0">
                <a:latin typeface="Times New Roman" pitchFamily="18" charset="0"/>
                <a:cs typeface="Times New Roman" pitchFamily="18" charset="0"/>
              </a:rPr>
              <a:t>is </a:t>
            </a:r>
            <a:r>
              <a:rPr lang="en-US" sz="2200" b="1" dirty="0" smtClean="0">
                <a:latin typeface="Times New Roman" pitchFamily="18" charset="0"/>
                <a:cs typeface="Times New Roman" pitchFamily="18" charset="0"/>
              </a:rPr>
              <a:t>a political concept that refers </a:t>
            </a:r>
            <a:r>
              <a:rPr lang="en-US" sz="2200" b="1" dirty="0" smtClean="0"/>
              <a:t>ultimate power </a:t>
            </a:r>
            <a:r>
              <a:rPr lang="en-US" sz="2200" b="1" dirty="0" smtClean="0">
                <a:latin typeface="Times New Roman" pitchFamily="18" charset="0"/>
                <a:cs typeface="Times New Roman" pitchFamily="18" charset="0"/>
              </a:rPr>
              <a:t>or supreme authority</a:t>
            </a:r>
            <a:r>
              <a:rPr lang="en-US" sz="2200" dirty="0" smtClean="0">
                <a:latin typeface="Times New Roman" pitchFamily="18" charset="0"/>
                <a:cs typeface="Times New Roman" pitchFamily="18" charset="0"/>
              </a:rPr>
              <a:t>. </a:t>
            </a:r>
            <a:r>
              <a:rPr lang="en-GB" sz="2200" dirty="0" smtClean="0">
                <a:solidFill>
                  <a:prstClr val="black"/>
                </a:solidFill>
                <a:latin typeface="Times New Roman" pitchFamily="18" charset="0"/>
                <a:ea typeface="Calibri"/>
                <a:cs typeface="Times New Roman" pitchFamily="18" charset="0"/>
              </a:rPr>
              <a:t> </a:t>
            </a:r>
          </a:p>
          <a:p>
            <a:pPr marL="514350" lvl="0" indent="-514350" algn="just">
              <a:spcBef>
                <a:spcPts val="0"/>
              </a:spcBef>
              <a:spcAft>
                <a:spcPts val="1000"/>
              </a:spcAft>
              <a:buClr>
                <a:srgbClr val="D16349"/>
              </a:buClr>
              <a:buSzPct val="85000"/>
              <a:buFont typeface="Wingdings" pitchFamily="2" charset="2"/>
              <a:buChar char="Ø"/>
            </a:pPr>
            <a:r>
              <a:rPr lang="en-GB" sz="2200" dirty="0" smtClean="0">
                <a:solidFill>
                  <a:prstClr val="black"/>
                </a:solidFill>
                <a:latin typeface="Times New Roman" pitchFamily="18" charset="0"/>
                <a:ea typeface="Calibri"/>
                <a:cs typeface="Times New Roman" pitchFamily="18" charset="0"/>
              </a:rPr>
              <a:t>There are </a:t>
            </a:r>
            <a:r>
              <a:rPr lang="en-US" sz="2200" b="1" dirty="0" smtClean="0">
                <a:solidFill>
                  <a:srgbClr val="00B0F0"/>
                </a:solidFill>
                <a:latin typeface="Times New Roman" pitchFamily="18" charset="0"/>
                <a:ea typeface="Calibri"/>
                <a:cs typeface="Times New Roman" pitchFamily="18" charset="0"/>
              </a:rPr>
              <a:t>internal </a:t>
            </a:r>
            <a:r>
              <a:rPr lang="en-US" sz="2200" dirty="0" smtClean="0">
                <a:solidFill>
                  <a:prstClr val="black"/>
                </a:solidFill>
                <a:latin typeface="Times New Roman" pitchFamily="18" charset="0"/>
                <a:ea typeface="Calibri"/>
                <a:cs typeface="Times New Roman" pitchFamily="18" charset="0"/>
              </a:rPr>
              <a:t>and </a:t>
            </a:r>
            <a:r>
              <a:rPr lang="en-US" sz="2200" b="1" dirty="0" smtClean="0">
                <a:solidFill>
                  <a:srgbClr val="00B0F0"/>
                </a:solidFill>
                <a:latin typeface="Times New Roman" pitchFamily="18" charset="0"/>
                <a:ea typeface="Calibri"/>
                <a:cs typeface="Times New Roman" pitchFamily="18" charset="0"/>
              </a:rPr>
              <a:t>external sovereignty</a:t>
            </a:r>
            <a:r>
              <a:rPr lang="en-US" sz="2200" b="1" i="1" dirty="0" smtClean="0">
                <a:solidFill>
                  <a:srgbClr val="00B0F0"/>
                </a:solidFill>
                <a:latin typeface="Times New Roman" pitchFamily="18" charset="0"/>
                <a:ea typeface="Calibri"/>
                <a:cs typeface="Times New Roman" pitchFamily="18" charset="0"/>
              </a:rPr>
              <a:t>.</a:t>
            </a:r>
          </a:p>
          <a:p>
            <a:pPr marL="514350" lvl="0" indent="-514350" algn="just">
              <a:spcBef>
                <a:spcPts val="0"/>
              </a:spcBef>
              <a:spcAft>
                <a:spcPts val="1000"/>
              </a:spcAft>
              <a:buClr>
                <a:srgbClr val="D16349"/>
              </a:buClr>
              <a:buSzPct val="85000"/>
              <a:buFont typeface="Wingdings" pitchFamily="2" charset="2"/>
              <a:buChar char="v"/>
            </a:pPr>
            <a:r>
              <a:rPr lang="en-US" sz="2200" dirty="0" smtClean="0">
                <a:latin typeface="Times New Roman" pitchFamily="18" charset="0"/>
                <a:cs typeface="Times New Roman" pitchFamily="18" charset="0"/>
              </a:rPr>
              <a:t>The </a:t>
            </a:r>
            <a:r>
              <a:rPr lang="en-US" sz="2200" b="1" dirty="0" smtClean="0">
                <a:latin typeface="Times New Roman" pitchFamily="18" charset="0"/>
                <a:cs typeface="Times New Roman" pitchFamily="18" charset="0"/>
              </a:rPr>
              <a:t>main difference between internal and external sovereignty in  </a:t>
            </a:r>
            <a:r>
              <a:rPr lang="en-US" sz="2200" dirty="0" smtClean="0">
                <a:latin typeface="Times New Roman" pitchFamily="18" charset="0"/>
                <a:cs typeface="Times New Roman" pitchFamily="18" charset="0"/>
              </a:rPr>
              <a:t>is that internal sovereignty refers to </a:t>
            </a:r>
            <a:r>
              <a:rPr lang="en-US" sz="2200" b="1" u="sng" dirty="0" smtClean="0">
                <a:latin typeface="Times New Roman" pitchFamily="18" charset="0"/>
                <a:cs typeface="Times New Roman" pitchFamily="18" charset="0"/>
              </a:rPr>
              <a:t>absolute </a:t>
            </a:r>
            <a:r>
              <a:rPr lang="en-US" sz="2200" b="1" u="sng" dirty="0" smtClean="0">
                <a:latin typeface="Times New Roman" pitchFamily="18" charset="0"/>
                <a:cs typeface="Times New Roman" pitchFamily="18" charset="0"/>
                <a:hlinkClick r:id="rId3"/>
              </a:rPr>
              <a:t>authority</a:t>
            </a:r>
            <a:r>
              <a:rPr lang="en-US" sz="2200" dirty="0" smtClean="0">
                <a:latin typeface="Times New Roman" pitchFamily="18" charset="0"/>
                <a:cs typeface="Times New Roman" pitchFamily="18" charset="0"/>
              </a:rPr>
              <a:t> within </a:t>
            </a:r>
            <a:r>
              <a:rPr lang="en-US" sz="2200" b="1" dirty="0" smtClean="0">
                <a:latin typeface="Times New Roman" pitchFamily="18" charset="0"/>
                <a:cs typeface="Times New Roman" pitchFamily="18" charset="0"/>
              </a:rPr>
              <a:t>one’s own territory</a:t>
            </a:r>
            <a:r>
              <a:rPr lang="en-US" sz="2200" dirty="0" smtClean="0">
                <a:latin typeface="Times New Roman" pitchFamily="18" charset="0"/>
                <a:cs typeface="Times New Roman" pitchFamily="18" charset="0"/>
              </a:rPr>
              <a:t>, whereas external sovereignty refers to the ability of the state to act </a:t>
            </a:r>
            <a:r>
              <a:rPr lang="en-US" sz="2200" b="1" u="sng" dirty="0" smtClean="0">
                <a:latin typeface="Times New Roman" pitchFamily="18" charset="0"/>
                <a:cs typeface="Times New Roman" pitchFamily="18" charset="0"/>
              </a:rPr>
              <a:t>independently and autonomously </a:t>
            </a:r>
            <a:r>
              <a:rPr lang="en-US" sz="2200" dirty="0" smtClean="0">
                <a:latin typeface="Times New Roman" pitchFamily="18" charset="0"/>
                <a:cs typeface="Times New Roman" pitchFamily="18" charset="0"/>
              </a:rPr>
              <a:t>in the face of external forces. </a:t>
            </a:r>
            <a:endParaRPr lang="en-US" sz="2200" dirty="0" smtClean="0">
              <a:solidFill>
                <a:prstClr val="black"/>
              </a:solidFill>
              <a:latin typeface="Times New Roman" pitchFamily="18" charset="0"/>
              <a:ea typeface="Calibri"/>
              <a:cs typeface="Times New Roman" pitchFamily="18" charset="0"/>
            </a:endParaRPr>
          </a:p>
          <a:p>
            <a:pPr marL="274320" indent="-274320" algn="just">
              <a:spcBef>
                <a:spcPts val="0"/>
              </a:spcBef>
              <a:spcAft>
                <a:spcPts val="1000"/>
              </a:spcAft>
              <a:buClr>
                <a:srgbClr val="D16349"/>
              </a:buClr>
              <a:buSzPct val="85000"/>
              <a:buNone/>
            </a:pPr>
            <a:r>
              <a:rPr lang="en-US" sz="2200" dirty="0" smtClean="0">
                <a:latin typeface="Times New Roman" pitchFamily="18" charset="0"/>
                <a:cs typeface="Times New Roman" pitchFamily="18" charset="0"/>
              </a:rPr>
              <a:t>2</a:t>
            </a:r>
            <a:r>
              <a:rPr lang="en-US" sz="2200" dirty="0" smtClean="0">
                <a:solidFill>
                  <a:srgbClr val="FF0000"/>
                </a:solidFill>
                <a:latin typeface="Times New Roman" pitchFamily="18" charset="0"/>
                <a:cs typeface="Times New Roman" pitchFamily="18" charset="0"/>
              </a:rPr>
              <a:t>. </a:t>
            </a:r>
            <a:r>
              <a:rPr lang="en-US" sz="2200" b="1" u="sng" dirty="0" smtClean="0">
                <a:solidFill>
                  <a:schemeClr val="accent1"/>
                </a:solidFill>
                <a:latin typeface="Times New Roman" pitchFamily="18" charset="0"/>
                <a:cs typeface="Times New Roman" pitchFamily="18" charset="0"/>
              </a:rPr>
              <a:t>Reliance on Self help</a:t>
            </a:r>
            <a:r>
              <a:rPr lang="en-US" sz="2200" b="1" dirty="0" smtClean="0">
                <a:solidFill>
                  <a:schemeClr val="accent1"/>
                </a:solidFill>
                <a:latin typeface="Times New Roman" pitchFamily="18" charset="0"/>
                <a:cs typeface="Times New Roman" pitchFamily="18" charset="0"/>
              </a:rPr>
              <a:t>:-</a:t>
            </a:r>
          </a:p>
          <a:p>
            <a:pPr marL="114300" indent="0" algn="just">
              <a:buFont typeface="Wingdings" pitchFamily="2" charset="2"/>
              <a:buChar char="ü"/>
            </a:pPr>
            <a:r>
              <a:rPr lang="en-US" sz="2200" dirty="0" smtClean="0">
                <a:solidFill>
                  <a:prstClr val="black"/>
                </a:solidFill>
                <a:latin typeface="Times New Roman" pitchFamily="18" charset="0"/>
                <a:ea typeface="Calibri"/>
                <a:cs typeface="Times New Roman" pitchFamily="18" charset="0"/>
              </a:rPr>
              <a:t>Realists believe that states act only out of </a:t>
            </a:r>
            <a:r>
              <a:rPr lang="en-US" sz="2200" b="1" dirty="0" smtClean="0">
                <a:solidFill>
                  <a:prstClr val="black"/>
                </a:solidFill>
                <a:latin typeface="Times New Roman" pitchFamily="18" charset="0"/>
                <a:ea typeface="Calibri"/>
                <a:cs typeface="Times New Roman" pitchFamily="18" charset="0"/>
              </a:rPr>
              <a:t>self-interest</a:t>
            </a:r>
            <a:r>
              <a:rPr lang="en-US" sz="2200" dirty="0" smtClean="0">
                <a:solidFill>
                  <a:prstClr val="black"/>
                </a:solidFill>
                <a:latin typeface="Times New Roman" pitchFamily="18" charset="0"/>
                <a:ea typeface="Calibri"/>
                <a:cs typeface="Times New Roman" pitchFamily="18" charset="0"/>
              </a:rPr>
              <a:t> and their </a:t>
            </a:r>
            <a:r>
              <a:rPr lang="en-US" sz="2200" b="1" dirty="0" smtClean="0">
                <a:latin typeface="Times New Roman" pitchFamily="18" charset="0"/>
                <a:ea typeface="Calibri"/>
                <a:cs typeface="Times New Roman" pitchFamily="18" charset="0"/>
              </a:rPr>
              <a:t>major goals </a:t>
            </a:r>
            <a:r>
              <a:rPr lang="en-US" sz="2200" dirty="0" smtClean="0">
                <a:solidFill>
                  <a:prstClr val="black"/>
                </a:solidFill>
                <a:latin typeface="Times New Roman" pitchFamily="18" charset="0"/>
                <a:ea typeface="Calibri"/>
                <a:cs typeface="Times New Roman" pitchFamily="18" charset="0"/>
              </a:rPr>
              <a:t>is to </a:t>
            </a:r>
            <a:r>
              <a:rPr lang="en-US" sz="2200" b="1" u="sng" dirty="0" smtClean="0">
                <a:solidFill>
                  <a:srgbClr val="00B050"/>
                </a:solidFill>
                <a:latin typeface="Times New Roman" pitchFamily="18" charset="0"/>
                <a:ea typeface="Calibri"/>
                <a:cs typeface="Times New Roman" pitchFamily="18" charset="0"/>
              </a:rPr>
              <a:t>advance their own positions of power </a:t>
            </a:r>
            <a:r>
              <a:rPr lang="en-US" sz="2200" dirty="0" smtClean="0">
                <a:solidFill>
                  <a:prstClr val="black"/>
                </a:solidFill>
                <a:latin typeface="Times New Roman" pitchFamily="18" charset="0"/>
                <a:ea typeface="Calibri"/>
                <a:cs typeface="Times New Roman" pitchFamily="18" charset="0"/>
              </a:rPr>
              <a:t>in the world.</a:t>
            </a:r>
          </a:p>
          <a:p>
            <a:pPr marL="114300" lvl="0" indent="0" algn="just">
              <a:buFont typeface="Wingdings" pitchFamily="2" charset="2"/>
              <a:buChar char="ü"/>
            </a:pPr>
            <a:r>
              <a:rPr lang="en-US" sz="2200" dirty="0" smtClean="0">
                <a:solidFill>
                  <a:prstClr val="black"/>
                </a:solidFill>
                <a:latin typeface="Times New Roman" pitchFamily="18" charset="0"/>
                <a:cs typeface="Times New Roman" pitchFamily="18" charset="0"/>
              </a:rPr>
              <a:t>They </a:t>
            </a:r>
            <a:r>
              <a:rPr lang="en-US" sz="2200" dirty="0">
                <a:solidFill>
                  <a:prstClr val="black"/>
                </a:solidFill>
                <a:latin typeface="Times New Roman" pitchFamily="18" charset="0"/>
                <a:cs typeface="Times New Roman" pitchFamily="18" charset="0"/>
              </a:rPr>
              <a:t>claimed that there was </a:t>
            </a:r>
            <a:r>
              <a:rPr lang="en-US" sz="2200" b="1" dirty="0">
                <a:solidFill>
                  <a:srgbClr val="0070C0"/>
                </a:solidFill>
                <a:latin typeface="Times New Roman" pitchFamily="18" charset="0"/>
                <a:cs typeface="Times New Roman" pitchFamily="18" charset="0"/>
              </a:rPr>
              <a:t>no natural harmony </a:t>
            </a:r>
            <a:r>
              <a:rPr lang="en-US" sz="2200" dirty="0">
                <a:solidFill>
                  <a:prstClr val="black"/>
                </a:solidFill>
                <a:latin typeface="Times New Roman" pitchFamily="18" charset="0"/>
                <a:cs typeface="Times New Roman" pitchFamily="18" charset="0"/>
              </a:rPr>
              <a:t>of interests among states and </a:t>
            </a:r>
            <a:endParaRPr lang="en-US" sz="2200" dirty="0" smtClean="0">
              <a:solidFill>
                <a:prstClr val="black"/>
              </a:solidFill>
              <a:latin typeface="Times New Roman" pitchFamily="18" charset="0"/>
              <a:cs typeface="Times New Roman" pitchFamily="18" charset="0"/>
            </a:endParaRPr>
          </a:p>
          <a:p>
            <a:pPr marL="114300" lvl="0" indent="0" algn="just">
              <a:buFont typeface="Wingdings" pitchFamily="2" charset="2"/>
              <a:buChar char="ü"/>
            </a:pPr>
            <a:r>
              <a:rPr lang="en-US" sz="2200" dirty="0" smtClean="0">
                <a:solidFill>
                  <a:prstClr val="black"/>
                </a:solidFill>
                <a:latin typeface="Times New Roman" pitchFamily="18" charset="0"/>
                <a:cs typeface="Times New Roman" pitchFamily="18" charset="0"/>
              </a:rPr>
              <a:t>That </a:t>
            </a:r>
            <a:r>
              <a:rPr lang="en-US" sz="2200" dirty="0">
                <a:solidFill>
                  <a:prstClr val="black"/>
                </a:solidFill>
                <a:latin typeface="Times New Roman" pitchFamily="18" charset="0"/>
                <a:cs typeface="Times New Roman" pitchFamily="18" charset="0"/>
              </a:rPr>
              <a:t>it was foolish and even dangerous to hope that the struggle for power among states could be tamed by </a:t>
            </a:r>
            <a:r>
              <a:rPr lang="en-US" sz="2200" b="1" u="sng" dirty="0" smtClean="0">
                <a:solidFill>
                  <a:srgbClr val="FF0000"/>
                </a:solidFill>
                <a:latin typeface="Times New Roman" pitchFamily="18" charset="0"/>
                <a:cs typeface="Times New Roman" pitchFamily="18" charset="0"/>
              </a:rPr>
              <a:t>international law,  </a:t>
            </a:r>
            <a:r>
              <a:rPr lang="en-US" sz="2200" b="1" u="sng" dirty="0">
                <a:solidFill>
                  <a:srgbClr val="FF0000"/>
                </a:solidFill>
                <a:latin typeface="Times New Roman" pitchFamily="18" charset="0"/>
                <a:cs typeface="Times New Roman" pitchFamily="18" charset="0"/>
              </a:rPr>
              <a:t>democratization, and international commerce</a:t>
            </a:r>
            <a:r>
              <a:rPr lang="en-US" sz="2200" b="1" u="sng" dirty="0">
                <a:solidFill>
                  <a:prstClr val="black"/>
                </a:solidFill>
                <a:latin typeface="Times New Roman" pitchFamily="18" charset="0"/>
                <a:cs typeface="Times New Roman" pitchFamily="18" charset="0"/>
              </a:rPr>
              <a:t>.</a:t>
            </a:r>
          </a:p>
          <a:p>
            <a:pPr marL="114300" lvl="0" indent="0" algn="just">
              <a:buFont typeface="Wingdings" pitchFamily="2" charset="2"/>
              <a:buChar char="ü"/>
            </a:pPr>
            <a:endParaRPr lang="en-US" sz="2300" dirty="0" smtClean="0">
              <a:solidFill>
                <a:prstClr val="black"/>
              </a:solidFill>
              <a:latin typeface="Times New Roman"/>
              <a:ea typeface="Calibri"/>
              <a:cs typeface="Times New Roman"/>
            </a:endParaRPr>
          </a:p>
          <a:p>
            <a:pPr marL="914400" lvl="2" indent="0">
              <a:buNone/>
            </a:pPr>
            <a:endParaRPr lang="en-US" sz="2300" dirty="0" smtClean="0">
              <a:solidFill>
                <a:prstClr val="black"/>
              </a:solidFill>
              <a:latin typeface="Times New Roman"/>
              <a:ea typeface="Times New Roman"/>
            </a:endParaRPr>
          </a:p>
        </p:txBody>
      </p:sp>
    </p:spTree>
    <p:extLst>
      <p:ext uri="{BB962C8B-B14F-4D97-AF65-F5344CB8AC3E}">
        <p14:creationId xmlns="" xmlns:p14="http://schemas.microsoft.com/office/powerpoint/2010/main" val="2119377072"/>
      </p:ext>
    </p:extLst>
  </p:cSld>
  <p:clrMapOvr>
    <a:masterClrMapping/>
  </p:clrMapOvr>
  <p:transition advTm="436"/>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114300" lvl="0" indent="0" algn="just">
              <a:buFont typeface="Wingdings" pitchFamily="2" charset="2"/>
              <a:buChar char="ü"/>
            </a:pPr>
            <a:r>
              <a:rPr lang="en-US" sz="2400" dirty="0">
                <a:solidFill>
                  <a:prstClr val="black"/>
                </a:solidFill>
                <a:latin typeface="Times New Roman"/>
                <a:ea typeface="Calibri"/>
                <a:cs typeface="Times New Roman"/>
              </a:rPr>
              <a:t>Conflict hence an </a:t>
            </a:r>
            <a:r>
              <a:rPr lang="en-US" sz="2400" b="1" u="sng" dirty="0">
                <a:solidFill>
                  <a:prstClr val="black"/>
                </a:solidFill>
                <a:latin typeface="Times New Roman"/>
                <a:ea typeface="Calibri"/>
                <a:cs typeface="Times New Roman"/>
              </a:rPr>
              <a:t>inevitable</a:t>
            </a:r>
            <a:r>
              <a:rPr lang="en-US" sz="2400" b="1" dirty="0">
                <a:solidFill>
                  <a:prstClr val="black"/>
                </a:solidFill>
                <a:latin typeface="Times New Roman"/>
                <a:ea typeface="Calibri"/>
                <a:cs typeface="Times New Roman"/>
              </a:rPr>
              <a:t> and </a:t>
            </a:r>
            <a:r>
              <a:rPr lang="en-US" sz="2400" b="1" u="sng" dirty="0">
                <a:solidFill>
                  <a:prstClr val="black"/>
                </a:solidFill>
                <a:latin typeface="Times New Roman"/>
                <a:ea typeface="Calibri"/>
                <a:cs typeface="Times New Roman"/>
              </a:rPr>
              <a:t>continual feature </a:t>
            </a:r>
            <a:r>
              <a:rPr lang="en-US" sz="2400" dirty="0">
                <a:solidFill>
                  <a:prstClr val="black"/>
                </a:solidFill>
                <a:latin typeface="Times New Roman"/>
                <a:ea typeface="Calibri"/>
                <a:cs typeface="Times New Roman"/>
              </a:rPr>
              <a:t>of international relations. </a:t>
            </a:r>
            <a:endParaRPr lang="en-US" sz="2600" dirty="0" smtClean="0">
              <a:solidFill>
                <a:prstClr val="black"/>
              </a:solidFill>
              <a:latin typeface="Times New Roman"/>
              <a:ea typeface="Calibri"/>
              <a:cs typeface="Times New Roman"/>
            </a:endParaRPr>
          </a:p>
          <a:p>
            <a:pPr marL="114300" indent="0" algn="just">
              <a:buFont typeface="Wingdings" pitchFamily="2" charset="2"/>
              <a:buChar char="ü"/>
            </a:pPr>
            <a:r>
              <a:rPr lang="en-US" sz="2600" dirty="0" smtClean="0">
                <a:solidFill>
                  <a:prstClr val="black"/>
                </a:solidFill>
                <a:latin typeface="Times New Roman"/>
                <a:ea typeface="Calibri"/>
                <a:cs typeface="Times New Roman"/>
              </a:rPr>
              <a:t>As a result states are engaged in a </a:t>
            </a:r>
            <a:r>
              <a:rPr lang="en-US" sz="2600" b="1" dirty="0" smtClean="0">
                <a:solidFill>
                  <a:srgbClr val="0070C0"/>
                </a:solidFill>
                <a:latin typeface="Times New Roman"/>
                <a:ea typeface="Calibri"/>
                <a:cs typeface="Times New Roman"/>
              </a:rPr>
              <a:t>continuous power straggle,</a:t>
            </a:r>
            <a:r>
              <a:rPr lang="en-US" sz="2600" dirty="0" smtClean="0">
                <a:solidFill>
                  <a:prstClr val="black"/>
                </a:solidFill>
                <a:latin typeface="Times New Roman"/>
                <a:ea typeface="Calibri"/>
                <a:cs typeface="Times New Roman"/>
              </a:rPr>
              <a:t> where they seek to argument their own </a:t>
            </a:r>
            <a:r>
              <a:rPr lang="en-US" sz="2600" b="1" dirty="0" smtClean="0">
                <a:solidFill>
                  <a:srgbClr val="00B050"/>
                </a:solidFill>
                <a:latin typeface="Times New Roman"/>
                <a:ea typeface="Calibri"/>
                <a:cs typeface="Times New Roman"/>
              </a:rPr>
              <a:t>military capabilities, economic power and diplomacy relative to other states</a:t>
            </a:r>
            <a:r>
              <a:rPr lang="en-US" sz="2600" dirty="0" smtClean="0">
                <a:solidFill>
                  <a:prstClr val="black"/>
                </a:solidFill>
                <a:latin typeface="Times New Roman"/>
                <a:ea typeface="Calibri"/>
                <a:cs typeface="Times New Roman"/>
              </a:rPr>
              <a:t>. </a:t>
            </a:r>
          </a:p>
          <a:p>
            <a:pPr lvl="0" algn="just">
              <a:buFont typeface="Wingdings" pitchFamily="2" charset="2"/>
              <a:buChar char="ü"/>
            </a:pPr>
            <a:r>
              <a:rPr lang="en-US" sz="2600" dirty="0">
                <a:solidFill>
                  <a:prstClr val="black"/>
                </a:solidFill>
                <a:latin typeface="Times New Roman"/>
                <a:ea typeface="Calibri"/>
              </a:rPr>
              <a:t>They argued that the leaders of nations use their power to advance the interests of their own nations with </a:t>
            </a:r>
            <a:r>
              <a:rPr lang="en-US" sz="2600" b="1" i="1" dirty="0">
                <a:solidFill>
                  <a:srgbClr val="FF0000"/>
                </a:solidFill>
                <a:latin typeface="Times New Roman"/>
                <a:ea typeface="Calibri"/>
              </a:rPr>
              <a:t>little regard for morality or friendship.</a:t>
            </a:r>
          </a:p>
          <a:p>
            <a:pPr lvl="0" algn="just">
              <a:buFont typeface="Wingdings" pitchFamily="2" charset="2"/>
              <a:buChar char="ü"/>
            </a:pPr>
            <a:r>
              <a:rPr lang="en-US" sz="2600" dirty="0">
                <a:solidFill>
                  <a:prstClr val="black"/>
                </a:solidFill>
                <a:latin typeface="Times New Roman"/>
                <a:ea typeface="Calibri"/>
              </a:rPr>
              <a:t>Realists believe nations should always be heavily </a:t>
            </a:r>
            <a:r>
              <a:rPr lang="en-US" sz="2600" b="1" i="1" dirty="0">
                <a:solidFill>
                  <a:srgbClr val="FF0000"/>
                </a:solidFill>
                <a:latin typeface="Times New Roman"/>
                <a:ea typeface="Calibri"/>
              </a:rPr>
              <a:t>armed and ready for war</a:t>
            </a:r>
            <a:r>
              <a:rPr lang="en-US" sz="2600" dirty="0">
                <a:solidFill>
                  <a:prstClr val="black"/>
                </a:solidFill>
                <a:latin typeface="Times New Roman"/>
                <a:ea typeface="Calibri"/>
              </a:rPr>
              <a:t>. </a:t>
            </a:r>
            <a:endParaRPr lang="en-US" sz="2600" dirty="0" smtClean="0">
              <a:solidFill>
                <a:prstClr val="black"/>
              </a:solidFill>
              <a:latin typeface="Times New Roman"/>
              <a:ea typeface="Calibri"/>
            </a:endParaRPr>
          </a:p>
          <a:p>
            <a:pPr lvl="0" algn="just">
              <a:buFont typeface="Wingdings" pitchFamily="2" charset="2"/>
              <a:buChar char="Ø"/>
            </a:pPr>
            <a:r>
              <a:rPr lang="en-US" sz="2600" dirty="0" smtClean="0">
                <a:solidFill>
                  <a:prstClr val="black"/>
                </a:solidFill>
                <a:latin typeface="Times New Roman"/>
                <a:ea typeface="Calibri"/>
              </a:rPr>
              <a:t>Hence, </a:t>
            </a:r>
            <a:r>
              <a:rPr lang="en-US" sz="2600" b="1" dirty="0" smtClean="0">
                <a:solidFill>
                  <a:srgbClr val="0070C0"/>
                </a:solidFill>
                <a:latin typeface="Times New Roman"/>
                <a:ea typeface="Calibri"/>
              </a:rPr>
              <a:t>friendships</a:t>
            </a:r>
            <a:r>
              <a:rPr lang="en-US" sz="2600" b="1" dirty="0">
                <a:solidFill>
                  <a:srgbClr val="0070C0"/>
                </a:solidFill>
                <a:latin typeface="Times New Roman"/>
                <a:ea typeface="Calibri"/>
              </a:rPr>
              <a:t>, religions, ideologies, cultures, and economic</a:t>
            </a:r>
            <a:r>
              <a:rPr lang="en-US" sz="2600" dirty="0">
                <a:solidFill>
                  <a:prstClr val="black"/>
                </a:solidFill>
                <a:latin typeface="Times New Roman"/>
                <a:ea typeface="Calibri"/>
              </a:rPr>
              <a:t> systems matter little. </a:t>
            </a:r>
          </a:p>
          <a:p>
            <a:pPr lvl="0" algn="just">
              <a:buFont typeface="Wingdings" pitchFamily="2" charset="2"/>
              <a:buChar char="ü"/>
            </a:pPr>
            <a:r>
              <a:rPr lang="en-US" sz="2600" dirty="0">
                <a:solidFill>
                  <a:prstClr val="black"/>
                </a:solidFill>
                <a:latin typeface="Times New Roman"/>
                <a:ea typeface="Calibri"/>
              </a:rPr>
              <a:t>Hobbes described human beings as living in an </a:t>
            </a:r>
            <a:r>
              <a:rPr lang="en-US" sz="2600" b="1" u="sng" dirty="0">
                <a:solidFill>
                  <a:srgbClr val="00B050"/>
                </a:solidFill>
                <a:latin typeface="Times New Roman"/>
                <a:ea typeface="Calibri"/>
              </a:rPr>
              <a:t>order-less ‘state of nature’</a:t>
            </a:r>
            <a:r>
              <a:rPr lang="en-US" sz="2600" dirty="0">
                <a:solidFill>
                  <a:prstClr val="black"/>
                </a:solidFill>
                <a:latin typeface="Times New Roman"/>
                <a:ea typeface="Calibri"/>
              </a:rPr>
              <a:t> that he perceived as </a:t>
            </a:r>
            <a:r>
              <a:rPr lang="en-US" sz="2600" b="1" i="1" dirty="0">
                <a:solidFill>
                  <a:srgbClr val="FF0000"/>
                </a:solidFill>
                <a:latin typeface="Times New Roman"/>
                <a:ea typeface="Calibri"/>
              </a:rPr>
              <a:t>‘a war of all against all</a:t>
            </a:r>
            <a:r>
              <a:rPr lang="en-US" sz="2600" b="1" i="1" dirty="0" smtClean="0">
                <a:solidFill>
                  <a:srgbClr val="FF0000"/>
                </a:solidFill>
                <a:latin typeface="Times New Roman"/>
                <a:ea typeface="Calibri"/>
              </a:rPr>
              <a:t>’.</a:t>
            </a:r>
            <a:endParaRPr lang="en-US" b="1" i="1" dirty="0" smtClean="0">
              <a:latin typeface="Times New Roman" pitchFamily="18" charset="0"/>
              <a:cs typeface="Times New Roman" pitchFamily="18" charset="0"/>
            </a:endParaRPr>
          </a:p>
          <a:p>
            <a:pPr marL="274320" lvl="0" indent="-274320" algn="just">
              <a:spcBef>
                <a:spcPts val="0"/>
              </a:spcBef>
              <a:spcAft>
                <a:spcPts val="1000"/>
              </a:spcAft>
              <a:buClr>
                <a:srgbClr val="D16349"/>
              </a:buClr>
              <a:buSzPct val="85000"/>
              <a:buFont typeface="Wingdings" pitchFamily="2" charset="2"/>
              <a:buChar char="ü"/>
            </a:pPr>
            <a:endParaRPr lang="en-US" dirty="0" smtClean="0">
              <a:solidFill>
                <a:prstClr val="black"/>
              </a:solidFill>
              <a:latin typeface="Times New Roman"/>
              <a:ea typeface="Calibri"/>
              <a:cs typeface="Times New Roman"/>
            </a:endParaRPr>
          </a:p>
          <a:p>
            <a:pPr marL="914400" lvl="2" indent="0">
              <a:buNone/>
            </a:pPr>
            <a:endParaRPr lang="en-US" sz="2600" dirty="0" smtClean="0">
              <a:solidFill>
                <a:prstClr val="black"/>
              </a:solidFill>
              <a:latin typeface="Times New Roman"/>
              <a:ea typeface="Times New Roman"/>
            </a:endParaRPr>
          </a:p>
        </p:txBody>
      </p:sp>
    </p:spTree>
    <p:extLst>
      <p:ext uri="{BB962C8B-B14F-4D97-AF65-F5344CB8AC3E}">
        <p14:creationId xmlns="" xmlns:p14="http://schemas.microsoft.com/office/powerpoint/2010/main" val="2119377072"/>
      </p:ext>
    </p:extLst>
  </p:cSld>
  <p:clrMapOvr>
    <a:masterClrMapping/>
  </p:clrMapOvr>
  <p:transition advTm="436"/>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114300" lvl="0" indent="0" algn="just">
              <a:buNone/>
            </a:pPr>
            <a:r>
              <a:rPr lang="en-US" sz="2600" dirty="0" smtClean="0">
                <a:solidFill>
                  <a:prstClr val="black"/>
                </a:solidFill>
                <a:latin typeface="Times New Roman"/>
                <a:ea typeface="Calibri"/>
                <a:cs typeface="Times New Roman"/>
              </a:rPr>
              <a:t>3. The utility/ usefulness </a:t>
            </a:r>
            <a:r>
              <a:rPr lang="en-US" sz="2600" dirty="0">
                <a:solidFill>
                  <a:prstClr val="black"/>
                </a:solidFill>
                <a:latin typeface="Times New Roman"/>
                <a:ea typeface="Calibri"/>
                <a:cs typeface="Times New Roman"/>
              </a:rPr>
              <a:t>of Military force</a:t>
            </a:r>
          </a:p>
          <a:p>
            <a:pPr marL="114300" lvl="0" indent="0" algn="just">
              <a:buNone/>
            </a:pPr>
            <a:r>
              <a:rPr lang="en-US" sz="2600" dirty="0">
                <a:solidFill>
                  <a:prstClr val="black"/>
                </a:solidFill>
                <a:latin typeface="Times New Roman"/>
                <a:ea typeface="Calibri"/>
                <a:cs typeface="Times New Roman"/>
              </a:rPr>
              <a:t>4. The Importance of balance of power</a:t>
            </a:r>
          </a:p>
          <a:p>
            <a:pPr marL="114300" lvl="0" indent="0" algn="just">
              <a:buNone/>
            </a:pPr>
            <a:r>
              <a:rPr lang="en-US" sz="2600" dirty="0">
                <a:solidFill>
                  <a:prstClr val="black"/>
                </a:solidFill>
                <a:latin typeface="Times New Roman"/>
                <a:ea typeface="Calibri"/>
                <a:cs typeface="Times New Roman"/>
              </a:rPr>
              <a:t>5. Absence of morality and </a:t>
            </a:r>
            <a:endParaRPr lang="en-US" sz="2600" dirty="0" smtClean="0">
              <a:solidFill>
                <a:prstClr val="black"/>
              </a:solidFill>
              <a:latin typeface="Times New Roman"/>
              <a:ea typeface="Calibri"/>
              <a:cs typeface="Times New Roman"/>
            </a:endParaRPr>
          </a:p>
          <a:p>
            <a:pPr marL="114300" lvl="0" indent="0" algn="just">
              <a:buNone/>
            </a:pPr>
            <a:r>
              <a:rPr lang="en-US" sz="3000" dirty="0" smtClean="0">
                <a:solidFill>
                  <a:prstClr val="black"/>
                </a:solidFill>
                <a:latin typeface="Times New Roman"/>
                <a:ea typeface="Calibri"/>
                <a:cs typeface="Times New Roman"/>
              </a:rPr>
              <a:t>6. </a:t>
            </a:r>
            <a:r>
              <a:rPr lang="en-US" sz="3000" dirty="0" err="1" smtClean="0">
                <a:solidFill>
                  <a:prstClr val="black"/>
                </a:solidFill>
                <a:latin typeface="Times New Roman"/>
                <a:ea typeface="Calibri"/>
                <a:cs typeface="Times New Roman"/>
              </a:rPr>
              <a:t>Statism</a:t>
            </a:r>
            <a:r>
              <a:rPr lang="en-US" sz="3000" dirty="0" smtClean="0">
                <a:solidFill>
                  <a:prstClr val="black"/>
                </a:solidFill>
                <a:latin typeface="Times New Roman"/>
                <a:ea typeface="Calibri"/>
                <a:cs typeface="Times New Roman"/>
              </a:rPr>
              <a:t>=</a:t>
            </a:r>
            <a:r>
              <a:rPr lang="en-US" sz="2800" b="1" dirty="0" smtClean="0"/>
              <a:t> </a:t>
            </a:r>
            <a:r>
              <a:rPr lang="en-US" sz="2800" b="1" dirty="0" smtClean="0">
                <a:latin typeface="Times New Roman" pitchFamily="18" charset="0"/>
                <a:cs typeface="Times New Roman" pitchFamily="18" charset="0"/>
              </a:rPr>
              <a:t>Realists believe that nation states are the main actors in international politics</a:t>
            </a:r>
            <a:r>
              <a:rPr lang="en-US" sz="2800" dirty="0" smtClean="0">
                <a:latin typeface="Times New Roman" pitchFamily="18" charset="0"/>
                <a:cs typeface="Times New Roman" pitchFamily="18" charset="0"/>
              </a:rPr>
              <a:t>. As such it is a state-centric theory of international relations. </a:t>
            </a:r>
            <a:r>
              <a:rPr lang="en-US" sz="3000" dirty="0" smtClean="0">
                <a:solidFill>
                  <a:prstClr val="black"/>
                </a:solidFill>
                <a:latin typeface="Times New Roman"/>
                <a:ea typeface="Calibri"/>
                <a:cs typeface="Times New Roman"/>
              </a:rPr>
              <a:t>The realist assumes that state act as </a:t>
            </a:r>
            <a:r>
              <a:rPr lang="en-US" sz="3000" b="1" dirty="0" smtClean="0">
                <a:solidFill>
                  <a:srgbClr val="00B050"/>
                </a:solidFill>
                <a:latin typeface="Times New Roman"/>
                <a:ea typeface="Calibri"/>
                <a:cs typeface="Times New Roman"/>
              </a:rPr>
              <a:t>unitary, rational actors and the central decision makers </a:t>
            </a:r>
            <a:r>
              <a:rPr lang="en-US" sz="3000" dirty="0" smtClean="0">
                <a:solidFill>
                  <a:prstClr val="black"/>
                </a:solidFill>
                <a:latin typeface="Times New Roman"/>
                <a:ea typeface="Calibri"/>
                <a:cs typeface="Times New Roman"/>
              </a:rPr>
              <a:t>in the state.</a:t>
            </a:r>
          </a:p>
          <a:p>
            <a:pPr marL="114300" indent="0" algn="just">
              <a:buFont typeface="Wingdings" pitchFamily="2" charset="2"/>
              <a:buChar char="v"/>
            </a:pPr>
            <a:r>
              <a:rPr lang="en-US" sz="3000" dirty="0" smtClean="0">
                <a:latin typeface="Times New Roman" pitchFamily="18" charset="0"/>
                <a:cs typeface="Times New Roman" pitchFamily="18" charset="0"/>
              </a:rPr>
              <a:t>The ideas of realism come from the writings of such historical figures as </a:t>
            </a:r>
          </a:p>
          <a:p>
            <a:pPr marL="114300" indent="0" algn="just">
              <a:buFont typeface="Wingdings" pitchFamily="2" charset="2"/>
              <a:buChar char="§"/>
            </a:pPr>
            <a:r>
              <a:rPr lang="en-US" sz="3000" b="1" dirty="0" smtClean="0">
                <a:latin typeface="Times New Roman" pitchFamily="18" charset="0"/>
                <a:cs typeface="Times New Roman" pitchFamily="18" charset="0"/>
              </a:rPr>
              <a:t>Sun Tzu of ancient China, </a:t>
            </a:r>
          </a:p>
          <a:p>
            <a:pPr marL="114300" indent="0" algn="just">
              <a:buFont typeface="Wingdings" pitchFamily="2" charset="2"/>
              <a:buChar char="§"/>
            </a:pPr>
            <a:r>
              <a:rPr lang="en-US" sz="3000" b="1" dirty="0" smtClean="0">
                <a:latin typeface="Times New Roman" pitchFamily="18" charset="0"/>
                <a:cs typeface="Times New Roman" pitchFamily="18" charset="0"/>
              </a:rPr>
              <a:t>Thucydides of ancient Greece,</a:t>
            </a:r>
          </a:p>
          <a:p>
            <a:pPr marL="114300" indent="0" algn="just">
              <a:buFont typeface="Wingdings" pitchFamily="2" charset="2"/>
              <a:buChar char="§"/>
            </a:pPr>
            <a:r>
              <a:rPr lang="en-US" sz="3000" b="1" dirty="0" smtClean="0">
                <a:latin typeface="Times New Roman" pitchFamily="18" charset="0"/>
                <a:cs typeface="Times New Roman" pitchFamily="18" charset="0"/>
              </a:rPr>
              <a:t> Italy’s  </a:t>
            </a:r>
            <a:r>
              <a:rPr lang="en-US" sz="3000" b="1" dirty="0" err="1" smtClean="0">
                <a:latin typeface="Times New Roman" pitchFamily="18" charset="0"/>
                <a:cs typeface="Times New Roman" pitchFamily="18" charset="0"/>
              </a:rPr>
              <a:t>Niccolò</a:t>
            </a:r>
            <a:r>
              <a:rPr lang="en-US" sz="3000" b="1" dirty="0" smtClean="0">
                <a:latin typeface="Times New Roman" pitchFamily="18" charset="0"/>
                <a:cs typeface="Times New Roman" pitchFamily="18" charset="0"/>
              </a:rPr>
              <a:t> </a:t>
            </a:r>
            <a:r>
              <a:rPr lang="en-US" sz="3000" b="1" dirty="0" err="1" smtClean="0">
                <a:latin typeface="Times New Roman" pitchFamily="18" charset="0"/>
                <a:cs typeface="Times New Roman" pitchFamily="18" charset="0"/>
              </a:rPr>
              <a:t>Machiaelli</a:t>
            </a:r>
            <a:r>
              <a:rPr lang="en-US" sz="3000" b="1" dirty="0" smtClean="0">
                <a:latin typeface="Times New Roman" pitchFamily="18" charset="0"/>
                <a:cs typeface="Times New Roman" pitchFamily="18" charset="0"/>
              </a:rPr>
              <a:t>. Thomas Hobbes, and Max Weber.</a:t>
            </a:r>
          </a:p>
          <a:p>
            <a:pPr marL="114300" indent="0" algn="just">
              <a:buFont typeface="Wingdings" pitchFamily="2" charset="2"/>
              <a:buChar char="ü"/>
            </a:pPr>
            <a:endParaRPr lang="en-US" sz="3000" dirty="0" smtClean="0">
              <a:solidFill>
                <a:prstClr val="black"/>
              </a:solidFill>
              <a:latin typeface="Times New Roman"/>
              <a:ea typeface="Calibri"/>
              <a:cs typeface="Times New Roman"/>
            </a:endParaRPr>
          </a:p>
          <a:p>
            <a:pPr marL="114300" indent="0" algn="just">
              <a:buNone/>
            </a:pPr>
            <a:endParaRPr lang="en-US" sz="3000" dirty="0" smtClean="0">
              <a:solidFill>
                <a:prstClr val="black"/>
              </a:solidFill>
              <a:latin typeface="Times New Roman"/>
              <a:ea typeface="Calibri"/>
              <a:cs typeface="Times New Roman"/>
            </a:endParaRPr>
          </a:p>
          <a:p>
            <a:pPr marL="114300" indent="0" algn="just">
              <a:buNone/>
            </a:pPr>
            <a:endParaRPr lang="en-US" dirty="0" smtClean="0">
              <a:solidFill>
                <a:prstClr val="black"/>
              </a:solidFill>
              <a:latin typeface="Times New Roman"/>
              <a:ea typeface="Calibri"/>
              <a:cs typeface="Times New Roman"/>
            </a:endParaRPr>
          </a:p>
          <a:p>
            <a:pPr marL="114300" indent="0" algn="just">
              <a:buNone/>
            </a:pPr>
            <a:endParaRPr lang="en-US" dirty="0" smtClean="0">
              <a:solidFill>
                <a:prstClr val="black"/>
              </a:solidFill>
              <a:ea typeface="Calibri"/>
              <a:cs typeface="Times New Roman"/>
            </a:endParaRPr>
          </a:p>
          <a:p>
            <a:pPr marL="914400" lvl="2" indent="0">
              <a:buNone/>
            </a:pPr>
            <a:endParaRPr lang="en-US" sz="2600" dirty="0" smtClean="0">
              <a:solidFill>
                <a:prstClr val="black"/>
              </a:solidFill>
              <a:latin typeface="Times New Roman"/>
              <a:ea typeface="Times New Roman"/>
            </a:endParaRPr>
          </a:p>
        </p:txBody>
      </p:sp>
    </p:spTree>
    <p:extLst>
      <p:ext uri="{BB962C8B-B14F-4D97-AF65-F5344CB8AC3E}">
        <p14:creationId xmlns="" xmlns:p14="http://schemas.microsoft.com/office/powerpoint/2010/main" val="2119377072"/>
      </p:ext>
    </p:extLst>
  </p:cSld>
  <p:clrMapOvr>
    <a:masterClrMapping/>
  </p:clrMapOvr>
  <p:transition advTm="436"/>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Font typeface="Wingdings" pitchFamily="2" charset="2"/>
              <a:buChar char="v"/>
            </a:pPr>
            <a:r>
              <a:rPr lang="en-US" sz="2500" b="1" u="sng" dirty="0" smtClean="0">
                <a:solidFill>
                  <a:prstClr val="black"/>
                </a:solidFill>
                <a:latin typeface="Times New Roman" pitchFamily="18" charset="0"/>
                <a:ea typeface="Times New Roman"/>
                <a:cs typeface="Times New Roman" pitchFamily="18" charset="0"/>
              </a:rPr>
              <a:t>Neo-Realism/Structural Realism (</a:t>
            </a:r>
            <a:r>
              <a:rPr lang="en-US" sz="2500" dirty="0" smtClean="0">
                <a:hlinkClick r:id="rId3"/>
              </a:rPr>
              <a:t>https://en.ppt-online.org/38669</a:t>
            </a:r>
            <a:r>
              <a:rPr lang="en-US" sz="2500" dirty="0" smtClean="0"/>
              <a:t>)</a:t>
            </a:r>
            <a:endParaRPr lang="en-US" sz="2500" b="1" u="sng" dirty="0" smtClean="0">
              <a:solidFill>
                <a:prstClr val="black"/>
              </a:solidFill>
              <a:latin typeface="Times New Roman" pitchFamily="18" charset="0"/>
              <a:ea typeface="Times New Roman"/>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Realism and Neo-realism are two different schools of thought that showed a difference between them when it comes to their outlook on </a:t>
            </a:r>
            <a:r>
              <a:rPr lang="en-US" sz="2400" dirty="0" smtClean="0">
                <a:latin typeface="Times New Roman" pitchFamily="18" charset="0"/>
                <a:cs typeface="Times New Roman" pitchFamily="18" charset="0"/>
                <a:hlinkClick r:id="rId4" tooltip="Difference Between International Relations and International Politics"/>
              </a:rPr>
              <a:t>international relations</a:t>
            </a:r>
            <a:r>
              <a:rPr lang="en-US" sz="2400" dirty="0" smtClean="0">
                <a:latin typeface="Times New Roman" pitchFamily="18" charset="0"/>
                <a:cs typeface="Times New Roman" pitchFamily="18" charset="0"/>
              </a:rPr>
              <a:t>. Both of them differed in their approach to the problem of identifying the various causes of conflicts in international relations. </a:t>
            </a:r>
            <a:endParaRPr lang="en-US" sz="2400" dirty="0" smtClean="0">
              <a:solidFill>
                <a:prstClr val="black"/>
              </a:solidFill>
              <a:latin typeface="Times New Roman" pitchFamily="18" charset="0"/>
              <a:ea typeface="Calibri"/>
              <a:cs typeface="Times New Roman" pitchFamily="18" charset="0"/>
            </a:endParaRPr>
          </a:p>
          <a:p>
            <a:pPr algn="just">
              <a:buFont typeface="Wingdings" pitchFamily="2" charset="2"/>
              <a:buChar char="ü"/>
            </a:pPr>
            <a:r>
              <a:rPr lang="en-US" sz="2400" dirty="0" smtClean="0">
                <a:solidFill>
                  <a:prstClr val="black"/>
                </a:solidFill>
                <a:latin typeface="Times New Roman" pitchFamily="18" charset="0"/>
                <a:ea typeface="Calibri"/>
                <a:cs typeface="Times New Roman" pitchFamily="18" charset="0"/>
              </a:rPr>
              <a:t>Developed in 1970-1980 under the influence of the ideas and writing of: </a:t>
            </a:r>
            <a:r>
              <a:rPr lang="en-US" sz="2400" b="1" dirty="0" err="1" smtClean="0">
                <a:solidFill>
                  <a:prstClr val="black"/>
                </a:solidFill>
                <a:latin typeface="Times New Roman" pitchFamily="18" charset="0"/>
                <a:ea typeface="Calibri"/>
                <a:cs typeface="Times New Roman" pitchFamily="18" charset="0"/>
              </a:rPr>
              <a:t>Keneth</a:t>
            </a:r>
            <a:r>
              <a:rPr lang="en-US" sz="2400" b="1" dirty="0" smtClean="0">
                <a:solidFill>
                  <a:prstClr val="black"/>
                </a:solidFill>
                <a:latin typeface="Times New Roman" pitchFamily="18" charset="0"/>
                <a:ea typeface="Calibri"/>
                <a:cs typeface="Times New Roman" pitchFamily="18" charset="0"/>
              </a:rPr>
              <a:t> </a:t>
            </a:r>
            <a:r>
              <a:rPr lang="en-US" sz="2400" b="1" dirty="0" err="1" smtClean="0">
                <a:solidFill>
                  <a:prstClr val="black"/>
                </a:solidFill>
                <a:latin typeface="Times New Roman" pitchFamily="18" charset="0"/>
                <a:ea typeface="Calibri"/>
                <a:cs typeface="Times New Roman" pitchFamily="18" charset="0"/>
              </a:rPr>
              <a:t>Walth</a:t>
            </a:r>
            <a:r>
              <a:rPr lang="en-US" sz="2400" b="1" dirty="0" smtClean="0">
                <a:solidFill>
                  <a:prstClr val="black"/>
                </a:solidFill>
                <a:latin typeface="Times New Roman" pitchFamily="18" charset="0"/>
                <a:ea typeface="Calibri"/>
                <a:cs typeface="Times New Roman" pitchFamily="18" charset="0"/>
              </a:rPr>
              <a:t>, Robert Gilpin and Stephen Krasner </a:t>
            </a:r>
          </a:p>
          <a:p>
            <a:pPr algn="just">
              <a:buFont typeface="Wingdings" pitchFamily="2" charset="2"/>
              <a:buChar char="ü"/>
            </a:pPr>
            <a:r>
              <a:rPr lang="en-US" sz="2400" dirty="0" smtClean="0">
                <a:latin typeface="Times New Roman" pitchFamily="18" charset="0"/>
                <a:ea typeface="Calibri"/>
                <a:cs typeface="Times New Roman" pitchFamily="18" charset="0"/>
              </a:rPr>
              <a:t>Where </a:t>
            </a:r>
            <a:r>
              <a:rPr lang="en-US" sz="2400" b="1" u="sng" dirty="0" smtClean="0">
                <a:latin typeface="Times New Roman" pitchFamily="18" charset="0"/>
                <a:ea typeface="Calibri"/>
                <a:cs typeface="Times New Roman" pitchFamily="18" charset="0"/>
              </a:rPr>
              <a:t>Morgenthau`s</a:t>
            </a:r>
            <a:r>
              <a:rPr lang="en-US" sz="2400" dirty="0" smtClean="0">
                <a:latin typeface="Times New Roman" pitchFamily="18" charset="0"/>
                <a:ea typeface="Calibri"/>
                <a:cs typeface="Times New Roman" pitchFamily="18" charset="0"/>
              </a:rPr>
              <a:t> Realism concentrates on the attributes and behavior of states within the international system, Waltz is </a:t>
            </a:r>
            <a:r>
              <a:rPr lang="en-US" sz="2400" b="1" dirty="0" smtClean="0">
                <a:solidFill>
                  <a:srgbClr val="0070C0"/>
                </a:solidFill>
                <a:latin typeface="Times New Roman" pitchFamily="18" charset="0"/>
                <a:ea typeface="Calibri"/>
                <a:cs typeface="Times New Roman" pitchFamily="18" charset="0"/>
              </a:rPr>
              <a:t>not </a:t>
            </a:r>
            <a:r>
              <a:rPr lang="en-US" sz="2400" dirty="0" smtClean="0">
                <a:latin typeface="Times New Roman" pitchFamily="18" charset="0"/>
                <a:ea typeface="Calibri"/>
                <a:cs typeface="Times New Roman" pitchFamily="18" charset="0"/>
              </a:rPr>
              <a:t>the set of motives which may determine state behavior</a:t>
            </a:r>
            <a:r>
              <a:rPr lang="en-US" sz="2400" b="1" dirty="0" smtClean="0">
                <a:solidFill>
                  <a:srgbClr val="0070C0"/>
                </a:solidFill>
                <a:latin typeface="Times New Roman" pitchFamily="18" charset="0"/>
                <a:ea typeface="Calibri"/>
                <a:cs typeface="Times New Roman" pitchFamily="18" charset="0"/>
              </a:rPr>
              <a:t>,</a:t>
            </a:r>
            <a:r>
              <a:rPr lang="en-US" sz="2400" dirty="0" smtClean="0">
                <a:latin typeface="Times New Roman" pitchFamily="18" charset="0"/>
                <a:ea typeface="Calibri"/>
                <a:cs typeface="Times New Roman" pitchFamily="18" charset="0"/>
              </a:rPr>
              <a:t> but the </a:t>
            </a:r>
            <a:r>
              <a:rPr lang="en-US" sz="2400" dirty="0" smtClean="0">
                <a:solidFill>
                  <a:srgbClr val="FF0000"/>
                </a:solidFill>
                <a:latin typeface="Times New Roman" pitchFamily="18" charset="0"/>
                <a:ea typeface="Calibri"/>
                <a:cs typeface="Times New Roman" pitchFamily="18" charset="0"/>
              </a:rPr>
              <a:t>imperatives of the international system and the distribution of capabilities within it</a:t>
            </a:r>
            <a:r>
              <a:rPr lang="en-US" sz="2400" dirty="0" smtClean="0">
                <a:latin typeface="Times New Roman" pitchFamily="18" charset="0"/>
                <a:ea typeface="Calibri"/>
                <a:cs typeface="Times New Roman" pitchFamily="18" charset="0"/>
              </a:rPr>
              <a:t>.</a:t>
            </a:r>
          </a:p>
          <a:p>
            <a:pPr marL="0" indent="0" algn="just">
              <a:buFont typeface="Wingdings" pitchFamily="2" charset="2"/>
              <a:buChar char="Ø"/>
            </a:pPr>
            <a:r>
              <a:rPr lang="en-US" sz="2400" dirty="0" smtClean="0">
                <a:latin typeface="Times New Roman" pitchFamily="18" charset="0"/>
                <a:cs typeface="Times New Roman" pitchFamily="18" charset="0"/>
              </a:rPr>
              <a:t>The most significant difference is between </a:t>
            </a:r>
            <a:r>
              <a:rPr lang="en-US" sz="2400" b="1" dirty="0" smtClean="0">
                <a:latin typeface="Times New Roman" pitchFamily="18" charset="0"/>
                <a:cs typeface="Times New Roman" pitchFamily="18" charset="0"/>
              </a:rPr>
              <a:t>realism, which places emphasis on human and domestic factors, and </a:t>
            </a:r>
            <a:r>
              <a:rPr lang="en-US" sz="2400" b="1" dirty="0" err="1" smtClean="0">
                <a:latin typeface="Times New Roman" pitchFamily="18" charset="0"/>
                <a:cs typeface="Times New Roman" pitchFamily="18" charset="0"/>
              </a:rPr>
              <a:t>neorealism</a:t>
            </a:r>
            <a:r>
              <a:rPr lang="en-US" sz="2400" b="1" dirty="0" smtClean="0">
                <a:latin typeface="Times New Roman" pitchFamily="18" charset="0"/>
                <a:cs typeface="Times New Roman" pitchFamily="18" charset="0"/>
              </a:rPr>
              <a:t>, which emphasizes how the structure of the international system determines state behavior</a:t>
            </a:r>
            <a:endParaRPr lang="en-US" sz="2400" dirty="0" smtClean="0">
              <a:latin typeface="Times New Roman" pitchFamily="18" charset="0"/>
              <a:ea typeface="Calibri"/>
              <a:cs typeface="Times New Roman" pitchFamily="18" charset="0"/>
            </a:endParaRPr>
          </a:p>
          <a:p>
            <a:pPr algn="just">
              <a:buFont typeface="Wingdings" pitchFamily="2" charset="2"/>
              <a:buChar char="ü"/>
            </a:pPr>
            <a:endParaRPr lang="en-US" sz="2400" dirty="0" smtClean="0">
              <a:latin typeface="Times New Roman" pitchFamily="18" charset="0"/>
              <a:ea typeface="Calibri"/>
              <a:cs typeface="Times New Roman" pitchFamily="18" charset="0"/>
            </a:endParaRPr>
          </a:p>
        </p:txBody>
      </p:sp>
    </p:spTree>
    <p:extLst>
      <p:ext uri="{BB962C8B-B14F-4D97-AF65-F5344CB8AC3E}">
        <p14:creationId xmlns="" xmlns:p14="http://schemas.microsoft.com/office/powerpoint/2010/main" val="2119377072"/>
      </p:ext>
    </p:extLst>
  </p:cSld>
  <p:clrMapOvr>
    <a:masterClrMapping/>
  </p:clrMapOvr>
  <p:transition advTm="436"/>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None/>
            </a:pPr>
            <a:r>
              <a:rPr lang="en-US" sz="2800" b="1" dirty="0" smtClean="0">
                <a:latin typeface="Times New Roman" pitchFamily="18" charset="0"/>
                <a:ea typeface="Times New Roman"/>
                <a:cs typeface="Times New Roman" pitchFamily="18" charset="0"/>
              </a:rPr>
              <a:t>5.4.2.  </a:t>
            </a:r>
            <a:r>
              <a:rPr lang="en-US" sz="2800" b="1" u="sng" dirty="0" smtClean="0">
                <a:latin typeface="Times New Roman" pitchFamily="18" charset="0"/>
                <a:ea typeface="Calibri"/>
                <a:cs typeface="Times New Roman" pitchFamily="18" charset="0"/>
              </a:rPr>
              <a:t>Idealism</a:t>
            </a:r>
            <a:r>
              <a:rPr lang="en-US" sz="2800" b="1" u="sng" dirty="0" smtClean="0">
                <a:latin typeface="Times New Roman" pitchFamily="18" charset="0"/>
                <a:cs typeface="Times New Roman" pitchFamily="18" charset="0"/>
              </a:rPr>
              <a:t> /Liberalism </a:t>
            </a:r>
          </a:p>
          <a:p>
            <a:pPr algn="just">
              <a:buFont typeface="Wingdings" pitchFamily="2" charset="2"/>
              <a:buChar char="ü"/>
            </a:pPr>
            <a:r>
              <a:rPr lang="en-US" sz="2800" dirty="0" smtClean="0">
                <a:latin typeface="Times New Roman" pitchFamily="18" charset="0"/>
                <a:cs typeface="Times New Roman" pitchFamily="18" charset="0"/>
              </a:rPr>
              <a:t>Sometimes referred to as </a:t>
            </a:r>
            <a:r>
              <a:rPr lang="en-US" sz="2800" b="1" dirty="0" smtClean="0">
                <a:latin typeface="Times New Roman" pitchFamily="18" charset="0"/>
                <a:cs typeface="Times New Roman" pitchFamily="18" charset="0"/>
              </a:rPr>
              <a:t>utopianism </a:t>
            </a:r>
            <a:r>
              <a:rPr lang="en-US" sz="2800" dirty="0" smtClean="0">
                <a:latin typeface="Times New Roman" pitchFamily="18" charset="0"/>
                <a:cs typeface="Times New Roman" pitchFamily="18" charset="0"/>
              </a:rPr>
              <a:t>and it is a alternative of </a:t>
            </a:r>
            <a:r>
              <a:rPr lang="en-US" sz="2800" b="1" dirty="0" smtClean="0">
                <a:latin typeface="Times New Roman" pitchFamily="18" charset="0"/>
                <a:cs typeface="Times New Roman" pitchFamily="18" charset="0"/>
              </a:rPr>
              <a:t>liberal internationalism</a:t>
            </a:r>
            <a:r>
              <a:rPr lang="en-US" sz="2800" dirty="0" smtClean="0">
                <a:latin typeface="Times New Roman" pitchFamily="18" charset="0"/>
                <a:cs typeface="Times New Roman" pitchFamily="18" charset="0"/>
              </a:rPr>
              <a:t>.</a:t>
            </a:r>
          </a:p>
          <a:p>
            <a:pPr algn="just">
              <a:buFont typeface="Wingdings" pitchFamily="2" charset="2"/>
              <a:buChar char="ü"/>
            </a:pPr>
            <a:r>
              <a:rPr lang="en-US" sz="2800" dirty="0" smtClean="0">
                <a:latin typeface="Times New Roman" pitchFamily="18" charset="0"/>
                <a:ea typeface="Calibri"/>
                <a:cs typeface="Times New Roman" pitchFamily="18" charset="0"/>
              </a:rPr>
              <a:t>It came to prominence in reaction to the bloodshed of the </a:t>
            </a:r>
            <a:r>
              <a:rPr lang="en-US" sz="2800" b="1" dirty="0" smtClean="0">
                <a:latin typeface="Times New Roman" pitchFamily="18" charset="0"/>
                <a:ea typeface="Calibri"/>
                <a:cs typeface="Times New Roman" pitchFamily="18" charset="0"/>
              </a:rPr>
              <a:t>First World War</a:t>
            </a:r>
            <a:r>
              <a:rPr lang="en-US" sz="2800" dirty="0" smtClean="0">
                <a:latin typeface="Times New Roman" pitchFamily="18" charset="0"/>
                <a:ea typeface="Calibri"/>
                <a:cs typeface="Times New Roman" pitchFamily="18" charset="0"/>
              </a:rPr>
              <a:t> and In the early years, from </a:t>
            </a:r>
            <a:r>
              <a:rPr lang="en-US" sz="2800" b="1" dirty="0" smtClean="0">
                <a:latin typeface="Times New Roman" pitchFamily="18" charset="0"/>
                <a:ea typeface="Calibri"/>
                <a:cs typeface="Times New Roman" pitchFamily="18" charset="0"/>
              </a:rPr>
              <a:t>1919 to the 1930s</a:t>
            </a:r>
            <a:r>
              <a:rPr lang="en-US" sz="2800" dirty="0" smtClean="0">
                <a:latin typeface="Times New Roman" pitchFamily="18" charset="0"/>
                <a:ea typeface="Calibri"/>
                <a:cs typeface="Times New Roman" pitchFamily="18" charset="0"/>
              </a:rPr>
              <a:t>, the discipline was dominated by what is conventionally referred to as </a:t>
            </a:r>
            <a:r>
              <a:rPr lang="en-US" sz="2800" b="1" dirty="0" smtClean="0">
                <a:latin typeface="Times New Roman" pitchFamily="18" charset="0"/>
                <a:ea typeface="Calibri"/>
                <a:cs typeface="Times New Roman" pitchFamily="18" charset="0"/>
              </a:rPr>
              <a:t>liberal internationalism</a:t>
            </a:r>
            <a:r>
              <a:rPr lang="en-US" sz="2800" dirty="0" smtClean="0">
                <a:latin typeface="Times New Roman" pitchFamily="18" charset="0"/>
                <a:ea typeface="Calibri"/>
                <a:cs typeface="Times New Roman" pitchFamily="18" charset="0"/>
              </a:rPr>
              <a:t>.</a:t>
            </a:r>
          </a:p>
          <a:p>
            <a:pPr algn="just">
              <a:buFont typeface="Wingdings" pitchFamily="2" charset="2"/>
              <a:buChar char="v"/>
            </a:pPr>
            <a:r>
              <a:rPr lang="en-US" sz="2800" b="1" u="sng" dirty="0" smtClean="0">
                <a:latin typeface="Times New Roman" pitchFamily="18" charset="0"/>
                <a:cs typeface="Times New Roman" pitchFamily="18" charset="0"/>
              </a:rPr>
              <a:t>A central characteristic of idealism/Liberalism are</a:t>
            </a:r>
            <a:r>
              <a:rPr lang="en-US" sz="2800" u="sng" dirty="0" smtClean="0">
                <a:latin typeface="Times New Roman" pitchFamily="18" charset="0"/>
                <a:cs typeface="Times New Roman" pitchFamily="18" charset="0"/>
              </a:rPr>
              <a:t>:  </a:t>
            </a:r>
          </a:p>
          <a:p>
            <a:pPr algn="just">
              <a:buFont typeface="Wingdings" pitchFamily="2" charset="2"/>
              <a:buChar char="ü"/>
            </a:pPr>
            <a:r>
              <a:rPr lang="en-US" sz="2800" dirty="0" smtClean="0">
                <a:latin typeface="Times New Roman" pitchFamily="18" charset="0"/>
                <a:cs typeface="Times New Roman" pitchFamily="18" charset="0"/>
              </a:rPr>
              <a:t> They believe in what </a:t>
            </a:r>
            <a:r>
              <a:rPr lang="en-US" sz="2800" b="1" dirty="0" smtClean="0">
                <a:solidFill>
                  <a:srgbClr val="00B0F0"/>
                </a:solidFill>
                <a:latin typeface="Times New Roman" pitchFamily="18" charset="0"/>
                <a:cs typeface="Times New Roman" pitchFamily="18" charset="0"/>
              </a:rPr>
              <a:t>unites</a:t>
            </a:r>
            <a:r>
              <a:rPr lang="en-US" sz="2800" dirty="0" smtClean="0">
                <a:latin typeface="Times New Roman" pitchFamily="18" charset="0"/>
                <a:cs typeface="Times New Roman" pitchFamily="18" charset="0"/>
              </a:rPr>
              <a:t> human beings, than what </a:t>
            </a:r>
            <a:r>
              <a:rPr lang="en-US" sz="2800" b="1" dirty="0" smtClean="0">
                <a:solidFill>
                  <a:srgbClr val="00B0F0"/>
                </a:solidFill>
                <a:latin typeface="Times New Roman" pitchFamily="18" charset="0"/>
                <a:cs typeface="Times New Roman" pitchFamily="18" charset="0"/>
              </a:rPr>
              <a:t>divides</a:t>
            </a:r>
            <a:r>
              <a:rPr lang="en-US" sz="2800" dirty="0" smtClean="0">
                <a:latin typeface="Times New Roman" pitchFamily="18" charset="0"/>
                <a:cs typeface="Times New Roman" pitchFamily="18" charset="0"/>
              </a:rPr>
              <a:t> them. </a:t>
            </a:r>
          </a:p>
          <a:p>
            <a:pPr algn="just">
              <a:buFont typeface="Wingdings" pitchFamily="2" charset="2"/>
              <a:buChar char="ü"/>
            </a:pPr>
            <a:r>
              <a:rPr lang="en-US" sz="2800" dirty="0" smtClean="0">
                <a:latin typeface="Times New Roman" pitchFamily="18" charset="0"/>
                <a:cs typeface="Times New Roman" pitchFamily="18" charset="0"/>
              </a:rPr>
              <a:t>They are </a:t>
            </a:r>
            <a:r>
              <a:rPr lang="en-US" sz="2800" b="1" dirty="0" smtClean="0">
                <a:solidFill>
                  <a:srgbClr val="00B0F0"/>
                </a:solidFill>
                <a:latin typeface="Times New Roman" pitchFamily="18" charset="0"/>
                <a:cs typeface="Times New Roman" pitchFamily="18" charset="0"/>
              </a:rPr>
              <a:t>futurists </a:t>
            </a:r>
            <a:r>
              <a:rPr lang="en-US" sz="2800" dirty="0" smtClean="0">
                <a:latin typeface="Times New Roman" pitchFamily="18" charset="0"/>
                <a:cs typeface="Times New Roman" pitchFamily="18" charset="0"/>
              </a:rPr>
              <a:t>who seek a perfect world.</a:t>
            </a:r>
          </a:p>
          <a:p>
            <a:pPr algn="just">
              <a:buFont typeface="Wingdings" pitchFamily="2" charset="2"/>
              <a:buChar char="ü"/>
            </a:pPr>
            <a:r>
              <a:rPr lang="en-US" sz="2800" dirty="0" smtClean="0">
                <a:latin typeface="Times New Roman" pitchFamily="18" charset="0"/>
                <a:cs typeface="Times New Roman" pitchFamily="18" charset="0"/>
              </a:rPr>
              <a:t>They focus on the </a:t>
            </a:r>
            <a:r>
              <a:rPr lang="en-US" sz="2800" b="1" u="sng" dirty="0" smtClean="0">
                <a:latin typeface="Times New Roman" pitchFamily="18" charset="0"/>
                <a:cs typeface="Times New Roman" pitchFamily="18" charset="0"/>
              </a:rPr>
              <a:t>interdependence</a:t>
            </a:r>
            <a:r>
              <a:rPr lang="en-US" sz="2800" dirty="0" smtClean="0">
                <a:latin typeface="Times New Roman" pitchFamily="18" charset="0"/>
                <a:cs typeface="Times New Roman" pitchFamily="18" charset="0"/>
              </a:rPr>
              <a:t> of the world’s countries and the </a:t>
            </a:r>
            <a:r>
              <a:rPr lang="en-US" sz="2800" b="1" u="sng" dirty="0" smtClean="0">
                <a:solidFill>
                  <a:srgbClr val="FF0000"/>
                </a:solidFill>
                <a:latin typeface="Times New Roman" pitchFamily="18" charset="0"/>
                <a:cs typeface="Times New Roman" pitchFamily="18" charset="0"/>
              </a:rPr>
              <a:t>mutual benefits</a:t>
            </a:r>
            <a:r>
              <a:rPr lang="en-US" sz="2800" u="sng"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they can gain through cooperating with each other.</a:t>
            </a:r>
          </a:p>
          <a:p>
            <a:pPr algn="just">
              <a:buFont typeface="Wingdings" pitchFamily="2" charset="2"/>
              <a:buChar char="ü"/>
            </a:pPr>
            <a:endParaRPr lang="en-US" sz="2800" b="1" i="1"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119377072"/>
      </p:ext>
    </p:extLst>
  </p:cSld>
  <p:clrMapOvr>
    <a:masterClrMapping/>
  </p:clrMapOvr>
  <p:transition advTm="436"/>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Font typeface="Wingdings" pitchFamily="2" charset="2"/>
              <a:buChar char="ü"/>
            </a:pPr>
            <a:r>
              <a:rPr lang="en-US" sz="2600" dirty="0" smtClean="0">
                <a:latin typeface="Times New Roman" pitchFamily="18" charset="0"/>
                <a:cs typeface="Times New Roman" pitchFamily="18" charset="0"/>
              </a:rPr>
              <a:t>The  believe by the </a:t>
            </a:r>
            <a:r>
              <a:rPr lang="en-US" sz="2600" b="1" dirty="0" smtClean="0">
                <a:solidFill>
                  <a:srgbClr val="00B0F0"/>
                </a:solidFill>
                <a:latin typeface="Times New Roman" pitchFamily="18" charset="0"/>
                <a:cs typeface="Times New Roman" pitchFamily="18" charset="0"/>
              </a:rPr>
              <a:t>role of  international organizations and International law </a:t>
            </a:r>
            <a:r>
              <a:rPr lang="en-US" sz="2600" dirty="0" smtClean="0">
                <a:latin typeface="Times New Roman" pitchFamily="18" charset="0"/>
                <a:cs typeface="Times New Roman" pitchFamily="18" charset="0"/>
              </a:rPr>
              <a:t>in IR. E.g.  </a:t>
            </a:r>
            <a:r>
              <a:rPr lang="en-US" sz="2600" dirty="0" smtClean="0">
                <a:solidFill>
                  <a:srgbClr val="FF0000"/>
                </a:solidFill>
                <a:latin typeface="Times New Roman" pitchFamily="18" charset="0"/>
                <a:cs typeface="Times New Roman" pitchFamily="18" charset="0"/>
              </a:rPr>
              <a:t>UN &amp; League of Nations</a:t>
            </a:r>
            <a:r>
              <a:rPr lang="en-US" sz="2600" dirty="0" smtClean="0">
                <a:latin typeface="Times New Roman" pitchFamily="18" charset="0"/>
                <a:cs typeface="Times New Roman" pitchFamily="18" charset="0"/>
              </a:rPr>
              <a:t>.</a:t>
            </a:r>
          </a:p>
          <a:p>
            <a:pPr algn="just">
              <a:buFont typeface="Wingdings" pitchFamily="2" charset="2"/>
              <a:buChar char="ü"/>
            </a:pPr>
            <a:r>
              <a:rPr lang="en-US" sz="2600" dirty="0" smtClean="0">
                <a:latin typeface="Times New Roman" pitchFamily="18" charset="0"/>
                <a:ea typeface="Calibri"/>
                <a:cs typeface="Times New Roman" pitchFamily="18" charset="0"/>
              </a:rPr>
              <a:t>They have faith in the idea that the </a:t>
            </a:r>
            <a:r>
              <a:rPr lang="en-US" sz="2600" b="1" dirty="0" smtClean="0">
                <a:latin typeface="Times New Roman" pitchFamily="18" charset="0"/>
                <a:ea typeface="Calibri"/>
                <a:cs typeface="Times New Roman" pitchFamily="18" charset="0"/>
              </a:rPr>
              <a:t>permanent cessation of war </a:t>
            </a:r>
            <a:r>
              <a:rPr lang="en-US" sz="2600" dirty="0" smtClean="0">
                <a:latin typeface="Times New Roman" pitchFamily="18" charset="0"/>
                <a:ea typeface="Calibri"/>
                <a:cs typeface="Times New Roman" pitchFamily="18" charset="0"/>
              </a:rPr>
              <a:t>is an attainable goal</a:t>
            </a:r>
            <a:endParaRPr lang="en-US" sz="2600" dirty="0" smtClean="0">
              <a:latin typeface="Times New Roman" pitchFamily="18" charset="0"/>
              <a:cs typeface="Times New Roman" pitchFamily="18" charset="0"/>
            </a:endParaRPr>
          </a:p>
          <a:p>
            <a:pPr algn="just">
              <a:buFont typeface="Wingdings" pitchFamily="2" charset="2"/>
              <a:buChar char="ü"/>
            </a:pPr>
            <a:r>
              <a:rPr lang="en-US" sz="2600" b="1" dirty="0" smtClean="0">
                <a:latin typeface="Times New Roman" pitchFamily="18" charset="0"/>
                <a:cs typeface="Times New Roman" pitchFamily="18" charset="0"/>
              </a:rPr>
              <a:t>Human nature is essentially good </a:t>
            </a:r>
            <a:r>
              <a:rPr lang="en-US" sz="2600" dirty="0" smtClean="0">
                <a:latin typeface="Times New Roman" pitchFamily="18" charset="0"/>
                <a:cs typeface="Times New Roman" pitchFamily="18" charset="0"/>
              </a:rPr>
              <a:t>and capable of good deeds in international relations.</a:t>
            </a:r>
          </a:p>
          <a:p>
            <a:pPr algn="just">
              <a:buFont typeface="Wingdings" pitchFamily="2" charset="2"/>
              <a:buChar char="ü"/>
            </a:pPr>
            <a:r>
              <a:rPr lang="en-US" sz="2600" b="1" dirty="0" smtClean="0">
                <a:latin typeface="Times New Roman" pitchFamily="18" charset="0"/>
                <a:cs typeface="Times New Roman" pitchFamily="18" charset="0"/>
              </a:rPr>
              <a:t>Human welfare and advancement of civilization </a:t>
            </a:r>
            <a:r>
              <a:rPr lang="en-US" sz="2600" dirty="0" smtClean="0">
                <a:latin typeface="Times New Roman" pitchFamily="18" charset="0"/>
                <a:cs typeface="Times New Roman" pitchFamily="18" charset="0"/>
              </a:rPr>
              <a:t>are the concerns of all.</a:t>
            </a:r>
          </a:p>
          <a:p>
            <a:pPr algn="just">
              <a:buFont typeface="Wingdings" pitchFamily="2" charset="2"/>
              <a:buChar char="ü"/>
            </a:pPr>
            <a:r>
              <a:rPr lang="en-US" sz="2600" b="1" dirty="0">
                <a:latin typeface="Times New Roman" pitchFamily="18" charset="0"/>
                <a:cs typeface="Times New Roman" pitchFamily="18" charset="0"/>
              </a:rPr>
              <a:t>S</a:t>
            </a:r>
            <a:r>
              <a:rPr lang="en-US" sz="2600" b="1" dirty="0" smtClean="0">
                <a:latin typeface="Times New Roman" pitchFamily="18" charset="0"/>
                <a:cs typeface="Times New Roman" pitchFamily="18" charset="0"/>
              </a:rPr>
              <a:t>tate as just one of the many actors </a:t>
            </a:r>
            <a:r>
              <a:rPr lang="en-US" sz="2600" dirty="0" smtClean="0">
                <a:latin typeface="Times New Roman" pitchFamily="18" charset="0"/>
                <a:cs typeface="Times New Roman" pitchFamily="18" charset="0"/>
              </a:rPr>
              <a:t>in the fields of international  relation but not the only actors. i.e. it recognize individual and non state actors.</a:t>
            </a:r>
          </a:p>
          <a:p>
            <a:pPr algn="just">
              <a:buFont typeface="Wingdings" pitchFamily="2" charset="2"/>
              <a:buChar char="ü"/>
            </a:pPr>
            <a:r>
              <a:rPr lang="en-US" sz="2600" dirty="0" smtClean="0">
                <a:latin typeface="Times New Roman" pitchFamily="18" charset="0"/>
                <a:cs typeface="Times New Roman" pitchFamily="18" charset="0"/>
              </a:rPr>
              <a:t>They believes that, it is true that a state gives emphasize on its </a:t>
            </a:r>
            <a:r>
              <a:rPr lang="en-US" sz="2600" b="1" u="sng" dirty="0" smtClean="0">
                <a:latin typeface="Times New Roman" pitchFamily="18" charset="0"/>
                <a:cs typeface="Times New Roman" pitchFamily="18" charset="0"/>
              </a:rPr>
              <a:t>national interests </a:t>
            </a:r>
            <a:r>
              <a:rPr lang="en-US" sz="2600" dirty="0" smtClean="0">
                <a:latin typeface="Times New Roman" pitchFamily="18" charset="0"/>
                <a:cs typeface="Times New Roman" pitchFamily="18" charset="0"/>
              </a:rPr>
              <a:t>at the international level similarly, a </a:t>
            </a:r>
            <a:r>
              <a:rPr lang="en-US" sz="2600" b="1" dirty="0" smtClean="0">
                <a:solidFill>
                  <a:srgbClr val="00B0F0"/>
                </a:solidFill>
                <a:latin typeface="Times New Roman" pitchFamily="18" charset="0"/>
                <a:cs typeface="Times New Roman" pitchFamily="18" charset="0"/>
              </a:rPr>
              <a:t>state does not want to pose threat</a:t>
            </a:r>
            <a:r>
              <a:rPr lang="en-US" sz="2600" dirty="0" smtClean="0">
                <a:latin typeface="Times New Roman" pitchFamily="18" charset="0"/>
                <a:cs typeface="Times New Roman" pitchFamily="18" charset="0"/>
              </a:rPr>
              <a:t> to international necessities and requirements. </a:t>
            </a:r>
          </a:p>
        </p:txBody>
      </p:sp>
    </p:spTree>
    <p:extLst>
      <p:ext uri="{BB962C8B-B14F-4D97-AF65-F5344CB8AC3E}">
        <p14:creationId xmlns="" xmlns:p14="http://schemas.microsoft.com/office/powerpoint/2010/main" val="2119377072"/>
      </p:ext>
    </p:extLst>
  </p:cSld>
  <p:clrMapOvr>
    <a:masterClrMapping/>
  </p:clrMapOvr>
  <p:transition advTm="436"/>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Font typeface="Wingdings" pitchFamily="2" charset="2"/>
              <a:buChar char="ü"/>
            </a:pPr>
            <a:r>
              <a:rPr lang="en-US" sz="2800" dirty="0" smtClean="0">
                <a:latin typeface="Times New Roman" pitchFamily="18" charset="0"/>
                <a:cs typeface="Times New Roman" pitchFamily="18" charset="0"/>
              </a:rPr>
              <a:t>They agree by human civilization can move from one stage of development to another only through </a:t>
            </a:r>
            <a:r>
              <a:rPr lang="en-US" sz="2800" b="1" dirty="0" smtClean="0">
                <a:solidFill>
                  <a:srgbClr val="FF0000"/>
                </a:solidFill>
                <a:latin typeface="Times New Roman" pitchFamily="18" charset="0"/>
                <a:cs typeface="Times New Roman" pitchFamily="18" charset="0"/>
              </a:rPr>
              <a:t>national security, economic development, individual freedom and free trade,</a:t>
            </a:r>
            <a:r>
              <a:rPr lang="en-US" sz="2800" dirty="0" smtClean="0">
                <a:latin typeface="Times New Roman" pitchFamily="18" charset="0"/>
                <a:cs typeface="Times New Roman" pitchFamily="18" charset="0"/>
              </a:rPr>
              <a:t> such progress can be exemplified through </a:t>
            </a:r>
            <a:r>
              <a:rPr lang="en-US" sz="2800" b="1" dirty="0" smtClean="0">
                <a:latin typeface="Times New Roman" pitchFamily="18" charset="0"/>
                <a:cs typeface="Times New Roman" pitchFamily="18" charset="0"/>
              </a:rPr>
              <a:t>elimination of war, democratization, economic development and recognition of human rights</a:t>
            </a:r>
            <a:r>
              <a:rPr lang="en-US" sz="2800" dirty="0" smtClean="0">
                <a:latin typeface="Times New Roman" pitchFamily="18" charset="0"/>
                <a:cs typeface="Times New Roman" pitchFamily="18" charset="0"/>
              </a:rPr>
              <a:t>.</a:t>
            </a:r>
          </a:p>
          <a:p>
            <a:pPr algn="just">
              <a:buFont typeface="Wingdings" pitchFamily="2" charset="2"/>
              <a:buChar char="ü"/>
            </a:pPr>
            <a:r>
              <a:rPr lang="en-US" sz="2800" dirty="0" smtClean="0">
                <a:latin typeface="Times New Roman" pitchFamily="18" charset="0"/>
                <a:cs typeface="Times New Roman" pitchFamily="18" charset="0"/>
              </a:rPr>
              <a:t>They says </a:t>
            </a:r>
            <a:r>
              <a:rPr lang="en-US" sz="2800" b="1" dirty="0" smtClean="0">
                <a:solidFill>
                  <a:srgbClr val="0070C0"/>
                </a:solidFill>
                <a:latin typeface="Times New Roman" pitchFamily="18" charset="0"/>
                <a:cs typeface="Times New Roman" pitchFamily="18" charset="0"/>
              </a:rPr>
              <a:t>international peace, security, progress and justice can be ensured only through international cooperation.</a:t>
            </a:r>
          </a:p>
          <a:p>
            <a:pPr algn="just">
              <a:buFont typeface="Wingdings" pitchFamily="2" charset="2"/>
              <a:buChar char="Ø"/>
            </a:pPr>
            <a:r>
              <a:rPr lang="en-US" sz="2800" dirty="0" smtClean="0">
                <a:latin typeface="Times New Roman" pitchFamily="18" charset="0"/>
                <a:cs typeface="Times New Roman" pitchFamily="18" charset="0"/>
              </a:rPr>
              <a:t>Such cooperation, in turn can be achieved only through:-</a:t>
            </a:r>
          </a:p>
          <a:p>
            <a:pPr algn="just">
              <a:buFont typeface="Wingdings" pitchFamily="2" charset="2"/>
              <a:buChar char="ü"/>
            </a:pPr>
            <a:r>
              <a:rPr lang="en-US" sz="2800" dirty="0" smtClean="0">
                <a:latin typeface="Times New Roman" pitchFamily="18" charset="0"/>
                <a:cs typeface="Times New Roman" pitchFamily="18" charset="0"/>
              </a:rPr>
              <a:t>Recognition of certain moral values at the international level</a:t>
            </a:r>
          </a:p>
          <a:p>
            <a:pPr algn="just">
              <a:buFont typeface="Wingdings" pitchFamily="2" charset="2"/>
              <a:buChar char="ü"/>
            </a:pPr>
            <a:r>
              <a:rPr lang="en-US" sz="2800" dirty="0" smtClean="0">
                <a:latin typeface="Times New Roman" pitchFamily="18" charset="0"/>
                <a:cs typeface="Times New Roman" pitchFamily="18" charset="0"/>
              </a:rPr>
              <a:t>Observance of international law</a:t>
            </a:r>
          </a:p>
          <a:p>
            <a:pPr algn="just">
              <a:buFont typeface="Wingdings" pitchFamily="2" charset="2"/>
              <a:buChar char="ü"/>
            </a:pPr>
            <a:r>
              <a:rPr lang="en-US" sz="2800" dirty="0" smtClean="0">
                <a:latin typeface="Times New Roman" pitchFamily="18" charset="0"/>
                <a:cs typeface="Times New Roman" pitchFamily="18" charset="0"/>
              </a:rPr>
              <a:t>Collaboration among different international organizations.</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119377072"/>
      </p:ext>
    </p:extLst>
  </p:cSld>
  <p:clrMapOvr>
    <a:masterClrMapping/>
  </p:clrMapOvr>
  <p:transition advTm="436"/>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457200" indent="-457200" algn="just">
              <a:buFont typeface="Wingdings" pitchFamily="2" charset="2"/>
              <a:buChar char="v"/>
            </a:pPr>
            <a:r>
              <a:rPr lang="en-US" sz="2800" dirty="0" smtClean="0">
                <a:latin typeface="Times New Roman" pitchFamily="18" charset="0"/>
                <a:ea typeface="Calibri"/>
                <a:cs typeface="Times New Roman" pitchFamily="18" charset="0"/>
              </a:rPr>
              <a:t>The major proponents of Idealist /Liberalist IR theory:- </a:t>
            </a:r>
          </a:p>
          <a:p>
            <a:pPr marL="1257300" lvl="2" indent="-457200" algn="just">
              <a:buFont typeface="Wingdings" pitchFamily="2" charset="2"/>
              <a:buChar char="ü"/>
            </a:pPr>
            <a:r>
              <a:rPr lang="en-US" sz="3200" dirty="0" smtClean="0">
                <a:solidFill>
                  <a:srgbClr val="FF0000"/>
                </a:solidFill>
                <a:latin typeface="Times New Roman" pitchFamily="18" charset="0"/>
                <a:ea typeface="Calibri"/>
                <a:cs typeface="Times New Roman" pitchFamily="18" charset="0"/>
              </a:rPr>
              <a:t>Immanuel Kant, </a:t>
            </a:r>
          </a:p>
          <a:p>
            <a:pPr marL="1257300" lvl="2" indent="-457200" algn="just">
              <a:buFont typeface="Wingdings" pitchFamily="2" charset="2"/>
              <a:buChar char="ü"/>
            </a:pPr>
            <a:r>
              <a:rPr lang="en-US" sz="2800" dirty="0" smtClean="0">
                <a:solidFill>
                  <a:srgbClr val="FF0000"/>
                </a:solidFill>
                <a:latin typeface="Times New Roman" pitchFamily="18" charset="0"/>
                <a:ea typeface="Calibri"/>
                <a:cs typeface="Times New Roman" pitchFamily="18" charset="0"/>
              </a:rPr>
              <a:t>Richard Cobden, </a:t>
            </a:r>
          </a:p>
          <a:p>
            <a:pPr marL="1257300" lvl="2" indent="-457200" algn="just">
              <a:buFont typeface="Wingdings" pitchFamily="2" charset="2"/>
              <a:buChar char="ü"/>
            </a:pPr>
            <a:r>
              <a:rPr lang="en-US" sz="2800" dirty="0" smtClean="0">
                <a:solidFill>
                  <a:srgbClr val="FF0000"/>
                </a:solidFill>
                <a:latin typeface="Times New Roman" pitchFamily="18" charset="0"/>
                <a:ea typeface="Calibri"/>
                <a:cs typeface="Times New Roman" pitchFamily="18" charset="0"/>
              </a:rPr>
              <a:t>John Hobson, </a:t>
            </a:r>
          </a:p>
          <a:p>
            <a:pPr marL="1257300" lvl="2" indent="-457200" algn="just">
              <a:buFont typeface="Wingdings" pitchFamily="2" charset="2"/>
              <a:buChar char="ü"/>
            </a:pPr>
            <a:r>
              <a:rPr lang="en-US" sz="2800" dirty="0" smtClean="0">
                <a:solidFill>
                  <a:srgbClr val="FF0000"/>
                </a:solidFill>
                <a:latin typeface="Times New Roman" pitchFamily="18" charset="0"/>
                <a:ea typeface="Calibri"/>
                <a:cs typeface="Times New Roman" pitchFamily="18" charset="0"/>
              </a:rPr>
              <a:t>Norman Angell, Alfred </a:t>
            </a:r>
            <a:r>
              <a:rPr lang="en-US" sz="2800" dirty="0" err="1" smtClean="0">
                <a:solidFill>
                  <a:srgbClr val="FF0000"/>
                </a:solidFill>
                <a:latin typeface="Times New Roman" pitchFamily="18" charset="0"/>
                <a:ea typeface="Calibri"/>
                <a:cs typeface="Times New Roman" pitchFamily="18" charset="0"/>
              </a:rPr>
              <a:t>Zimmern</a:t>
            </a:r>
            <a:r>
              <a:rPr lang="en-US" sz="2800" dirty="0" smtClean="0">
                <a:solidFill>
                  <a:srgbClr val="FF0000"/>
                </a:solidFill>
                <a:latin typeface="Times New Roman" pitchFamily="18" charset="0"/>
                <a:ea typeface="Calibri"/>
                <a:cs typeface="Times New Roman" pitchFamily="18" charset="0"/>
              </a:rPr>
              <a:t>, and Woodrow Wilson</a:t>
            </a:r>
            <a:r>
              <a:rPr lang="en-US" sz="2800" dirty="0" smtClean="0">
                <a:latin typeface="Times New Roman" pitchFamily="18" charset="0"/>
                <a:ea typeface="Calibri"/>
                <a:cs typeface="Times New Roman" pitchFamily="18" charset="0"/>
              </a:rPr>
              <a:t>) view human beings as innately good and believe peace and harmony between nations is not only achievable, but desirable. </a:t>
            </a:r>
          </a:p>
          <a:p>
            <a:pPr marL="457200" indent="-457200" algn="just">
              <a:buNone/>
            </a:pPr>
            <a:endParaRPr lang="en-US" sz="2600" dirty="0" smtClean="0">
              <a:latin typeface="Times New Roman" pitchFamily="18" charset="0"/>
              <a:cs typeface="Times New Roman" pitchFamily="18" charset="0"/>
            </a:endParaRPr>
          </a:p>
          <a:p>
            <a:pPr algn="just">
              <a:buNone/>
            </a:pPr>
            <a:endParaRPr lang="en-US" sz="2600" b="1" i="1" dirty="0">
              <a:latin typeface="Times New Roman" pitchFamily="18" charset="0"/>
              <a:cs typeface="Times New Roman" pitchFamily="18" charset="0"/>
            </a:endParaRPr>
          </a:p>
        </p:txBody>
      </p:sp>
    </p:spTree>
    <p:extLst>
      <p:ext uri="{BB962C8B-B14F-4D97-AF65-F5344CB8AC3E}">
        <p14:creationId xmlns="" xmlns:p14="http://schemas.microsoft.com/office/powerpoint/2010/main" val="2119377072"/>
      </p:ext>
    </p:extLst>
  </p:cSld>
  <p:clrMapOvr>
    <a:masterClrMapping/>
  </p:clrMapOvr>
  <p:transition advTm="436"/>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457200" indent="-457200" algn="just">
              <a:buFont typeface="Wingdings" pitchFamily="2" charset="2"/>
              <a:buChar char="v"/>
            </a:pPr>
            <a:r>
              <a:rPr lang="en-US" b="1" u="sng" dirty="0" smtClean="0">
                <a:latin typeface="Times New Roman" pitchFamily="18" charset="0"/>
                <a:cs typeface="Times New Roman" pitchFamily="18" charset="0"/>
              </a:rPr>
              <a:t>Neo-Idealism/Neo-Liberalism </a:t>
            </a:r>
            <a:r>
              <a:rPr lang="en-US" sz="2600" b="1" u="sng" dirty="0" smtClean="0">
                <a:latin typeface="Times New Roman" pitchFamily="18" charset="0"/>
                <a:cs typeface="Times New Roman" pitchFamily="18" charset="0"/>
              </a:rPr>
              <a:t>(</a:t>
            </a:r>
            <a:r>
              <a:rPr lang="en-US" sz="2800" dirty="0" smtClean="0">
                <a:hlinkClick r:id="rId3"/>
              </a:rPr>
              <a:t>https://www.slideshare.net/ibrahimkoncak/neoliberalism-in-ir</a:t>
            </a:r>
            <a:r>
              <a:rPr lang="en-US" sz="2800" dirty="0" smtClean="0"/>
              <a:t>)</a:t>
            </a:r>
            <a:endParaRPr lang="en-US" sz="2600" b="1" u="sng" dirty="0" smtClean="0">
              <a:latin typeface="Times New Roman" pitchFamily="18" charset="0"/>
              <a:cs typeface="Times New Roman" pitchFamily="18" charset="0"/>
            </a:endParaRPr>
          </a:p>
          <a:p>
            <a:r>
              <a:rPr lang="en-US" dirty="0" smtClean="0">
                <a:solidFill>
                  <a:srgbClr val="0045D0"/>
                </a:solidFill>
                <a:latin typeface="Times New Roman" pitchFamily="18" charset="0"/>
                <a:cs typeface="Times New Roman" pitchFamily="18" charset="0"/>
              </a:rPr>
              <a:t>Principles/main beliefs:</a:t>
            </a:r>
          </a:p>
          <a:p>
            <a:pPr lvl="1">
              <a:buFont typeface="Wingdings" pitchFamily="2" charset="2"/>
              <a:buChar char="ü"/>
            </a:pPr>
            <a:r>
              <a:rPr lang="en-US" sz="3200" dirty="0" smtClean="0">
                <a:latin typeface="Times New Roman" pitchFamily="18" charset="0"/>
                <a:cs typeface="Times New Roman" pitchFamily="18" charset="0"/>
              </a:rPr>
              <a:t>Freedom of the individual</a:t>
            </a:r>
          </a:p>
          <a:p>
            <a:pPr lvl="1">
              <a:buFont typeface="Wingdings" pitchFamily="2" charset="2"/>
              <a:buChar char="ü"/>
            </a:pPr>
            <a:r>
              <a:rPr lang="en-US" sz="3200" dirty="0" smtClean="0">
                <a:latin typeface="Times New Roman" pitchFamily="18" charset="0"/>
                <a:cs typeface="Times New Roman" pitchFamily="18" charset="0"/>
              </a:rPr>
              <a:t>Belief in the efficacy of competition</a:t>
            </a:r>
          </a:p>
          <a:p>
            <a:pPr lvl="1">
              <a:buFont typeface="Wingdings" pitchFamily="2" charset="2"/>
              <a:buChar char="ü"/>
            </a:pPr>
            <a:r>
              <a:rPr lang="en-US" sz="3200" dirty="0" smtClean="0">
                <a:latin typeface="Times New Roman" pitchFamily="18" charset="0"/>
                <a:cs typeface="Times New Roman" pitchFamily="18" charset="0"/>
              </a:rPr>
              <a:t>Minimization of government interference in markets</a:t>
            </a:r>
          </a:p>
          <a:p>
            <a:pPr lvl="1">
              <a:buFont typeface="Wingdings" pitchFamily="2" charset="2"/>
              <a:buChar char="ü"/>
            </a:pPr>
            <a:r>
              <a:rPr lang="en-US" sz="3200" dirty="0" smtClean="0">
                <a:latin typeface="Times New Roman" pitchFamily="18" charset="0"/>
                <a:cs typeface="Times New Roman" pitchFamily="18" charset="0"/>
              </a:rPr>
              <a:t>Small government</a:t>
            </a:r>
          </a:p>
          <a:p>
            <a:pPr lvl="1">
              <a:buFont typeface="Wingdings" pitchFamily="2" charset="2"/>
              <a:buChar char="ü"/>
            </a:pPr>
            <a:r>
              <a:rPr lang="en-US" sz="3200" dirty="0" smtClean="0">
                <a:latin typeface="Times New Roman" pitchFamily="18" charset="0"/>
                <a:cs typeface="Times New Roman" pitchFamily="18" charset="0"/>
              </a:rPr>
              <a:t>Reduced taxes</a:t>
            </a:r>
          </a:p>
          <a:p>
            <a:pPr lvl="1">
              <a:buFont typeface="Wingdings" pitchFamily="2" charset="2"/>
              <a:buChar char="ü"/>
            </a:pPr>
            <a:r>
              <a:rPr lang="en-US" sz="3200" dirty="0" smtClean="0">
                <a:latin typeface="Times New Roman" pitchFamily="18" charset="0"/>
                <a:cs typeface="Times New Roman" pitchFamily="18" charset="0"/>
              </a:rPr>
              <a:t>Privatization of state assets</a:t>
            </a:r>
          </a:p>
          <a:p>
            <a:pPr algn="just">
              <a:buFont typeface="Wingdings" pitchFamily="2" charset="2"/>
              <a:buChar char="ü"/>
            </a:pPr>
            <a:endParaRPr lang="en-US" b="1" i="1" dirty="0">
              <a:latin typeface="Times New Roman" pitchFamily="18" charset="0"/>
              <a:cs typeface="Times New Roman" pitchFamily="18" charset="0"/>
            </a:endParaRPr>
          </a:p>
        </p:txBody>
      </p:sp>
    </p:spTree>
    <p:extLst>
      <p:ext uri="{BB962C8B-B14F-4D97-AF65-F5344CB8AC3E}">
        <p14:creationId xmlns="" xmlns:p14="http://schemas.microsoft.com/office/powerpoint/2010/main" val="2119377072"/>
      </p:ext>
    </p:extLst>
  </p:cSld>
  <p:clrMapOvr>
    <a:masterClrMapping/>
  </p:clrMapOvr>
  <p:transition advTm="436"/>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96703" cy="6858000"/>
          </a:xfrm>
        </p:spPr>
        <p:txBody>
          <a:bodyPr>
            <a:noAutofit/>
          </a:bodyPr>
          <a:lstStyle/>
          <a:p>
            <a:pPr lvl="0">
              <a:buNone/>
            </a:pPr>
            <a:r>
              <a:rPr lang="en-US" sz="2800" b="1" dirty="0" smtClean="0">
                <a:latin typeface="Times New Roman" pitchFamily="18" charset="0"/>
                <a:ea typeface="Times New Roman"/>
                <a:cs typeface="Times New Roman" pitchFamily="18" charset="0"/>
              </a:rPr>
              <a:t>5</a:t>
            </a:r>
            <a:r>
              <a:rPr lang="en-US" sz="2300" b="1" dirty="0" smtClean="0">
                <a:latin typeface="Times New Roman" pitchFamily="18" charset="0"/>
                <a:ea typeface="Times New Roman"/>
                <a:cs typeface="Times New Roman" pitchFamily="18" charset="0"/>
              </a:rPr>
              <a:t>.  Understanding International Relations and Foreign policy </a:t>
            </a:r>
            <a:endParaRPr lang="en-US" sz="2300" dirty="0" smtClean="0">
              <a:latin typeface="Times New Roman" pitchFamily="18" charset="0"/>
              <a:ea typeface="Times New Roman"/>
              <a:cs typeface="Times New Roman" pitchFamily="18" charset="0"/>
            </a:endParaRPr>
          </a:p>
          <a:p>
            <a:pPr marL="457200" lvl="1" indent="0">
              <a:buNone/>
            </a:pPr>
            <a:r>
              <a:rPr lang="en-US" sz="2300" b="1" dirty="0" smtClean="0">
                <a:latin typeface="Times New Roman" pitchFamily="18" charset="0"/>
                <a:ea typeface="Times New Roman"/>
                <a:cs typeface="Times New Roman" pitchFamily="18" charset="0"/>
              </a:rPr>
              <a:t>5.1. Meaning, Nature and Evolution of International Relations</a:t>
            </a:r>
          </a:p>
          <a:p>
            <a:pPr marL="0" indent="0">
              <a:buNone/>
            </a:pPr>
            <a:r>
              <a:rPr lang="en-US" sz="2300" b="1" dirty="0" smtClean="0">
                <a:latin typeface="Times New Roman" pitchFamily="18" charset="0"/>
                <a:cs typeface="Times New Roman" pitchFamily="18" charset="0"/>
              </a:rPr>
              <a:t>A. </a:t>
            </a:r>
            <a:r>
              <a:rPr lang="en-US" sz="2300" b="1" u="sng" dirty="0" smtClean="0">
                <a:latin typeface="Times New Roman" pitchFamily="18" charset="0"/>
                <a:cs typeface="Times New Roman" pitchFamily="18" charset="0"/>
              </a:rPr>
              <a:t>What is International Relation?</a:t>
            </a:r>
          </a:p>
          <a:p>
            <a:pPr algn="just">
              <a:spcBef>
                <a:spcPts val="0"/>
              </a:spcBef>
              <a:spcAft>
                <a:spcPts val="1000"/>
              </a:spcAft>
              <a:buFont typeface="Wingdings" pitchFamily="2" charset="2"/>
              <a:buChar char="v"/>
            </a:pPr>
            <a:r>
              <a:rPr lang="en-US" sz="2400" b="1" dirty="0" smtClean="0">
                <a:latin typeface="Times New Roman" pitchFamily="18" charset="0"/>
                <a:cs typeface="Times New Roman" pitchFamily="18" charset="0"/>
              </a:rPr>
              <a:t>There are </a:t>
            </a:r>
            <a:r>
              <a:rPr lang="en-US" sz="2400" b="1" u="sng" dirty="0" smtClean="0">
                <a:latin typeface="Times New Roman" pitchFamily="18" charset="0"/>
                <a:cs typeface="Times New Roman" pitchFamily="18" charset="0"/>
              </a:rPr>
              <a:t>narrow</a:t>
            </a:r>
            <a:r>
              <a:rPr lang="en-US" sz="2400" b="1" dirty="0" smtClean="0">
                <a:latin typeface="Times New Roman" pitchFamily="18" charset="0"/>
                <a:cs typeface="Times New Roman" pitchFamily="18" charset="0"/>
              </a:rPr>
              <a:t> and </a:t>
            </a:r>
            <a:r>
              <a:rPr lang="en-US" sz="2400" b="1" u="sng" dirty="0" smtClean="0">
                <a:latin typeface="Times New Roman" pitchFamily="18" charset="0"/>
                <a:cs typeface="Times New Roman" pitchFamily="18" charset="0"/>
              </a:rPr>
              <a:t>broade</a:t>
            </a:r>
            <a:r>
              <a:rPr lang="en-US" sz="2400" b="1" dirty="0" smtClean="0">
                <a:latin typeface="Times New Roman" pitchFamily="18" charset="0"/>
                <a:cs typeface="Times New Roman" pitchFamily="18" charset="0"/>
              </a:rPr>
              <a:t>r definition of IR:</a:t>
            </a:r>
            <a:endParaRPr lang="en-US" sz="2400" dirty="0" smtClean="0">
              <a:latin typeface="Times New Roman" pitchFamily="18" charset="0"/>
              <a:cs typeface="Times New Roman" pitchFamily="18" charset="0"/>
            </a:endParaRPr>
          </a:p>
          <a:p>
            <a:pPr>
              <a:spcBef>
                <a:spcPts val="0"/>
              </a:spcBef>
              <a:spcAft>
                <a:spcPts val="1000"/>
              </a:spcAft>
              <a:buFont typeface="Wingdings" pitchFamily="2" charset="2"/>
              <a:buChar char="Ø"/>
            </a:pPr>
            <a:r>
              <a:rPr lang="en-US" sz="2400" dirty="0" smtClean="0">
                <a:latin typeface="Times New Roman" pitchFamily="18" charset="0"/>
                <a:cs typeface="Times New Roman" pitchFamily="18" charset="0"/>
              </a:rPr>
              <a:t>IR- </a:t>
            </a:r>
            <a:r>
              <a:rPr lang="en-US" sz="2400" b="1" u="sng" dirty="0" smtClean="0">
                <a:solidFill>
                  <a:schemeClr val="accent1"/>
                </a:solidFill>
                <a:latin typeface="Times New Roman" pitchFamily="18" charset="0"/>
                <a:cs typeface="Times New Roman" pitchFamily="18" charset="0"/>
              </a:rPr>
              <a:t>Narrow sense</a:t>
            </a:r>
            <a:r>
              <a:rPr lang="en-US" sz="2400" dirty="0" smtClean="0">
                <a:latin typeface="Times New Roman" pitchFamily="18" charset="0"/>
                <a:cs typeface="Times New Roman" pitchFamily="18" charset="0"/>
              </a:rPr>
              <a:t>: international relations as concerned only with </a:t>
            </a:r>
            <a:r>
              <a:rPr lang="en-US" sz="2400" b="1" dirty="0" smtClean="0">
                <a:latin typeface="Times New Roman" pitchFamily="18" charset="0"/>
                <a:cs typeface="Times New Roman" pitchFamily="18" charset="0"/>
              </a:rPr>
              <a:t>formal political relations between states</a:t>
            </a:r>
            <a:r>
              <a:rPr lang="en-US" sz="2400" dirty="0" smtClean="0">
                <a:latin typeface="Times New Roman" pitchFamily="18" charset="0"/>
                <a:cs typeface="Times New Roman" pitchFamily="18" charset="0"/>
              </a:rPr>
              <a:t>. i.e. Official interaction/ </a:t>
            </a:r>
            <a:r>
              <a:rPr lang="en-US" sz="2400" b="1" u="sng" dirty="0" smtClean="0">
                <a:latin typeface="Times New Roman" pitchFamily="18" charset="0"/>
                <a:cs typeface="Times New Roman" pitchFamily="18" charset="0"/>
              </a:rPr>
              <a:t>interrelationships</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between/among t</a:t>
            </a:r>
            <a:r>
              <a:rPr lang="en-US" sz="2400" dirty="0" smtClean="0">
                <a:latin typeface="Times New Roman" pitchFamily="18" charset="0"/>
                <a:ea typeface="Times New Roman"/>
                <a:cs typeface="Times New Roman" pitchFamily="18" charset="0"/>
              </a:rPr>
              <a:t>he </a:t>
            </a:r>
            <a:r>
              <a:rPr lang="en-US" sz="2400" b="1" u="sng" dirty="0" smtClean="0">
                <a:solidFill>
                  <a:srgbClr val="00B0F0"/>
                </a:solidFill>
                <a:latin typeface="Times New Roman" pitchFamily="18" charset="0"/>
                <a:ea typeface="Times New Roman"/>
                <a:cs typeface="Times New Roman" pitchFamily="18" charset="0"/>
              </a:rPr>
              <a:t>sovereign states</a:t>
            </a:r>
            <a:r>
              <a:rPr lang="en-US" sz="2400" dirty="0" smtClean="0">
                <a:latin typeface="Times New Roman" pitchFamily="18" charset="0"/>
                <a:ea typeface="Times New Roman"/>
                <a:cs typeface="Times New Roman" pitchFamily="18" charset="0"/>
              </a:rPr>
              <a:t>. </a:t>
            </a:r>
          </a:p>
          <a:p>
            <a:pPr marL="342900" lvl="1" indent="-342900" algn="just">
              <a:spcBef>
                <a:spcPts val="0"/>
              </a:spcBef>
              <a:spcAft>
                <a:spcPts val="1000"/>
              </a:spcAft>
              <a:buFont typeface="Wingdings" pitchFamily="2" charset="2"/>
              <a:buChar char="Ø"/>
            </a:pPr>
            <a:r>
              <a:rPr lang="en-US" sz="2400" b="1" u="sng" dirty="0" smtClean="0">
                <a:solidFill>
                  <a:srgbClr val="FF0000"/>
                </a:solidFill>
                <a:latin typeface="Times New Roman" pitchFamily="18" charset="0"/>
                <a:cs typeface="Times New Roman" pitchFamily="18" charset="0"/>
              </a:rPr>
              <a:t>Broader sense</a:t>
            </a:r>
            <a:r>
              <a:rPr lang="en-US" sz="2400" dirty="0" smtClean="0">
                <a:latin typeface="Times New Roman" pitchFamily="18" charset="0"/>
                <a:cs typeface="Times New Roman" pitchFamily="18" charset="0"/>
              </a:rPr>
              <a:t>: Extend the units of analysis beyond the state to include non-state actors and the issues beyond the military-political to the economic, organizations, trade, financial interactions, cultural relations,  communities, peoples, etc.</a:t>
            </a:r>
            <a:endParaRPr lang="en-US" sz="2400" dirty="0" smtClean="0">
              <a:solidFill>
                <a:srgbClr val="000000"/>
              </a:solidFill>
              <a:latin typeface="Times New Roman" pitchFamily="18" charset="0"/>
              <a:cs typeface="Times New Roman" pitchFamily="18" charset="0"/>
            </a:endParaRPr>
          </a:p>
          <a:p>
            <a:pPr marR="0">
              <a:spcBef>
                <a:spcPts val="0"/>
              </a:spcBef>
              <a:spcAft>
                <a:spcPts val="1000"/>
              </a:spcAft>
              <a:buFont typeface="Wingdings" pitchFamily="2" charset="2"/>
              <a:buChar char="ü"/>
            </a:pPr>
            <a:r>
              <a:rPr lang="en-US" sz="2400" dirty="0" smtClean="0">
                <a:solidFill>
                  <a:srgbClr val="000000"/>
                </a:solidFill>
                <a:latin typeface="Times New Roman" pitchFamily="18" charset="0"/>
                <a:cs typeface="Times New Roman" pitchFamily="18" charset="0"/>
              </a:rPr>
              <a:t>A term International Relations first used by </a:t>
            </a:r>
            <a:r>
              <a:rPr lang="en-US" sz="2400" b="1" u="sng" dirty="0" smtClean="0">
                <a:solidFill>
                  <a:srgbClr val="000000"/>
                </a:solidFill>
                <a:latin typeface="Times New Roman" pitchFamily="18" charset="0"/>
                <a:cs typeface="Times New Roman" pitchFamily="18" charset="0"/>
              </a:rPr>
              <a:t>Jeremy Bentham</a:t>
            </a:r>
            <a:r>
              <a:rPr lang="en-US" sz="2400" b="1" dirty="0" smtClean="0">
                <a:solidFill>
                  <a:srgbClr val="000000"/>
                </a:solidFill>
                <a:latin typeface="Times New Roman" pitchFamily="18" charset="0"/>
                <a:cs typeface="Times New Roman" pitchFamily="18" charset="0"/>
              </a:rPr>
              <a:t> </a:t>
            </a:r>
            <a:r>
              <a:rPr lang="en-US" sz="2400" dirty="0" smtClean="0">
                <a:solidFill>
                  <a:srgbClr val="000000"/>
                </a:solidFill>
                <a:latin typeface="Times New Roman" pitchFamily="18" charset="0"/>
                <a:cs typeface="Times New Roman" pitchFamily="18" charset="0"/>
              </a:rPr>
              <a:t>in 1798. </a:t>
            </a:r>
          </a:p>
          <a:p>
            <a:pPr marR="0">
              <a:spcBef>
                <a:spcPts val="0"/>
              </a:spcBef>
              <a:spcAft>
                <a:spcPts val="1000"/>
              </a:spcAft>
              <a:buFont typeface="Wingdings" pitchFamily="2" charset="2"/>
              <a:buChar char="v"/>
            </a:pPr>
            <a:r>
              <a:rPr lang="en-US" sz="2400" b="1" dirty="0" smtClean="0">
                <a:solidFill>
                  <a:srgbClr val="000000"/>
                </a:solidFill>
                <a:latin typeface="Times New Roman" pitchFamily="18" charset="0"/>
                <a:cs typeface="Times New Roman" pitchFamily="18" charset="0"/>
              </a:rPr>
              <a:t>Why IR is needed? Because:</a:t>
            </a:r>
          </a:p>
          <a:p>
            <a:pPr marL="0" indent="0" algn="just">
              <a:spcBef>
                <a:spcPts val="0"/>
              </a:spcBef>
              <a:spcAft>
                <a:spcPts val="1000"/>
              </a:spcAft>
              <a:buFont typeface="Wingdings" pitchFamily="2" charset="2"/>
              <a:buChar char="Ø"/>
            </a:pPr>
            <a:r>
              <a:rPr lang="en-US" sz="2400" dirty="0" smtClean="0">
                <a:solidFill>
                  <a:prstClr val="black"/>
                </a:solidFill>
                <a:latin typeface="Times New Roman" pitchFamily="18" charset="0"/>
                <a:ea typeface="Times New Roman"/>
                <a:cs typeface="Times New Roman" pitchFamily="18" charset="0"/>
              </a:rPr>
              <a:t>There is </a:t>
            </a:r>
            <a:r>
              <a:rPr lang="en-US" sz="2400" dirty="0" smtClean="0">
                <a:solidFill>
                  <a:srgbClr val="FF0000"/>
                </a:solidFill>
                <a:latin typeface="Times New Roman" pitchFamily="18" charset="0"/>
                <a:ea typeface="Times New Roman"/>
                <a:cs typeface="Times New Roman" pitchFamily="18" charset="0"/>
              </a:rPr>
              <a:t>no </a:t>
            </a:r>
            <a:r>
              <a:rPr lang="en-US" sz="2400" dirty="0" smtClean="0">
                <a:solidFill>
                  <a:srgbClr val="0070C0"/>
                </a:solidFill>
                <a:latin typeface="Times New Roman" pitchFamily="18" charset="0"/>
                <a:cs typeface="Times New Roman" pitchFamily="18" charset="0"/>
              </a:rPr>
              <a:t>individual</a:t>
            </a:r>
            <a:r>
              <a:rPr lang="en-US" sz="2400" dirty="0" smtClean="0">
                <a:solidFill>
                  <a:srgbClr val="000000"/>
                </a:solidFill>
                <a:latin typeface="Times New Roman" pitchFamily="18" charset="0"/>
                <a:cs typeface="Times New Roman" pitchFamily="18" charset="0"/>
              </a:rPr>
              <a:t>, </a:t>
            </a:r>
            <a:r>
              <a:rPr lang="en-US" sz="2400" dirty="0" smtClean="0">
                <a:solidFill>
                  <a:srgbClr val="0070C0"/>
                </a:solidFill>
                <a:latin typeface="Times New Roman" pitchFamily="18" charset="0"/>
                <a:cs typeface="Times New Roman" pitchFamily="18" charset="0"/>
              </a:rPr>
              <a:t>people</a:t>
            </a:r>
            <a:r>
              <a:rPr lang="en-US" sz="2400" dirty="0" smtClean="0">
                <a:solidFill>
                  <a:srgbClr val="000000"/>
                </a:solidFill>
                <a:latin typeface="Times New Roman" pitchFamily="18" charset="0"/>
                <a:cs typeface="Times New Roman" pitchFamily="18" charset="0"/>
              </a:rPr>
              <a:t>, </a:t>
            </a:r>
            <a:r>
              <a:rPr lang="en-US" sz="2400" dirty="0" smtClean="0">
                <a:solidFill>
                  <a:srgbClr val="0070C0"/>
                </a:solidFill>
                <a:latin typeface="Times New Roman" pitchFamily="18" charset="0"/>
                <a:cs typeface="Times New Roman" pitchFamily="18" charset="0"/>
              </a:rPr>
              <a:t>nation </a:t>
            </a:r>
            <a:r>
              <a:rPr lang="en-US" sz="2400" dirty="0" smtClean="0">
                <a:solidFill>
                  <a:srgbClr val="000000"/>
                </a:solidFill>
                <a:latin typeface="Times New Roman" pitchFamily="18" charset="0"/>
                <a:cs typeface="Times New Roman" pitchFamily="18" charset="0"/>
              </a:rPr>
              <a:t>or </a:t>
            </a:r>
            <a:r>
              <a:rPr lang="en-US" sz="2400" dirty="0" smtClean="0">
                <a:solidFill>
                  <a:srgbClr val="0070C0"/>
                </a:solidFill>
                <a:latin typeface="Times New Roman" pitchFamily="18" charset="0"/>
                <a:cs typeface="Times New Roman" pitchFamily="18" charset="0"/>
              </a:rPr>
              <a:t>state </a:t>
            </a:r>
            <a:r>
              <a:rPr lang="en-US" sz="2400" dirty="0" smtClean="0">
                <a:solidFill>
                  <a:srgbClr val="000000"/>
                </a:solidFill>
                <a:latin typeface="Times New Roman" pitchFamily="18" charset="0"/>
                <a:cs typeface="Times New Roman" pitchFamily="18" charset="0"/>
              </a:rPr>
              <a:t>can </a:t>
            </a:r>
            <a:r>
              <a:rPr lang="en-US" sz="2400" dirty="0" smtClean="0">
                <a:solidFill>
                  <a:prstClr val="black"/>
                </a:solidFill>
                <a:latin typeface="Times New Roman" pitchFamily="18" charset="0"/>
                <a:ea typeface="Times New Roman"/>
                <a:cs typeface="Times New Roman" pitchFamily="18" charset="0"/>
              </a:rPr>
              <a:t>in the world today that is completely </a:t>
            </a:r>
            <a:r>
              <a:rPr lang="en-US" sz="2400" b="1" dirty="0" smtClean="0">
                <a:solidFill>
                  <a:prstClr val="black"/>
                </a:solidFill>
                <a:latin typeface="Times New Roman" pitchFamily="18" charset="0"/>
                <a:ea typeface="Times New Roman"/>
                <a:cs typeface="Times New Roman" pitchFamily="18" charset="0"/>
              </a:rPr>
              <a:t>self-sufficient </a:t>
            </a:r>
            <a:r>
              <a:rPr lang="en-US" sz="2400" dirty="0" smtClean="0">
                <a:solidFill>
                  <a:prstClr val="black"/>
                </a:solidFill>
                <a:latin typeface="Times New Roman" pitchFamily="18" charset="0"/>
                <a:ea typeface="Times New Roman"/>
                <a:cs typeface="Times New Roman" pitchFamily="18" charset="0"/>
              </a:rPr>
              <a:t>or </a:t>
            </a:r>
            <a:r>
              <a:rPr lang="en-US" sz="2400" b="1" u="sng" dirty="0" smtClean="0">
                <a:solidFill>
                  <a:prstClr val="black"/>
                </a:solidFill>
                <a:latin typeface="Times New Roman" pitchFamily="18" charset="0"/>
                <a:ea typeface="Times New Roman"/>
                <a:cs typeface="Times New Roman" pitchFamily="18" charset="0"/>
              </a:rPr>
              <a:t>isolated from others</a:t>
            </a:r>
            <a:r>
              <a:rPr lang="en-US" sz="2400" dirty="0" smtClean="0">
                <a:solidFill>
                  <a:prstClr val="black"/>
                </a:solidFill>
                <a:latin typeface="Times New Roman" pitchFamily="18" charset="0"/>
                <a:ea typeface="Times New Roman"/>
                <a:cs typeface="Times New Roman" pitchFamily="18" charset="0"/>
              </a:rPr>
              <a:t>. </a:t>
            </a:r>
          </a:p>
          <a:p>
            <a:pPr marR="0">
              <a:spcBef>
                <a:spcPts val="0"/>
              </a:spcBef>
              <a:spcAft>
                <a:spcPts val="1000"/>
              </a:spcAft>
              <a:buNone/>
            </a:pPr>
            <a:endParaRPr lang="en-US" sz="2800" dirty="0" smtClean="0">
              <a:latin typeface="Times New Roman" pitchFamily="18" charset="0"/>
              <a:ea typeface="Times New Roman"/>
              <a:cs typeface="Times New Roman" pitchFamily="18" charset="0"/>
            </a:endParaRPr>
          </a:p>
          <a:p>
            <a:pPr marL="800100" lvl="2" indent="0" algn="just">
              <a:spcBef>
                <a:spcPts val="0"/>
              </a:spcBef>
              <a:spcAft>
                <a:spcPts val="1000"/>
              </a:spcAft>
              <a:buNone/>
            </a:pPr>
            <a:endParaRPr lang="en-US" sz="2800" dirty="0" smtClean="0">
              <a:solidFill>
                <a:srgbClr val="000000"/>
              </a:solidFill>
              <a:latin typeface="Times New Roman" pitchFamily="18" charset="0"/>
              <a:cs typeface="Times New Roman" pitchFamily="18" charset="0"/>
            </a:endParaRPr>
          </a:p>
          <a:p>
            <a:pPr marR="0">
              <a:spcBef>
                <a:spcPts val="0"/>
              </a:spcBef>
              <a:spcAft>
                <a:spcPts val="1000"/>
              </a:spcAft>
              <a:buNone/>
            </a:pPr>
            <a:endParaRPr lang="en-US" sz="2800" dirty="0" smtClean="0">
              <a:latin typeface="Times New Roman" pitchFamily="18" charset="0"/>
              <a:ea typeface="Times New Roman"/>
              <a:cs typeface="Times New Roman" pitchFamily="18" charset="0"/>
            </a:endParaRPr>
          </a:p>
          <a:p>
            <a:pPr marL="0" marR="0" indent="0">
              <a:spcBef>
                <a:spcPts val="0"/>
              </a:spcBef>
              <a:spcAft>
                <a:spcPts val="1000"/>
              </a:spcAft>
              <a:buNone/>
            </a:pP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1484070053"/>
      </p:ext>
    </p:extLst>
  </p:cSld>
  <p:clrMapOvr>
    <a:masterClrMapping/>
  </p:clrMapOvr>
  <p:transition advTm="436"/>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lvl="0" algn="just">
              <a:buFont typeface="Wingdings" pitchFamily="2" charset="2"/>
              <a:buChar char="v"/>
            </a:pPr>
            <a:r>
              <a:rPr lang="en-US" sz="2800" b="1" dirty="0" smtClean="0">
                <a:latin typeface="Times New Roman" pitchFamily="18" charset="0"/>
                <a:cs typeface="Times New Roman" pitchFamily="18" charset="0"/>
              </a:rPr>
              <a:t>Summary: </a:t>
            </a:r>
            <a:r>
              <a:rPr lang="en-US" sz="2600" b="1" dirty="0" smtClean="0">
                <a:solidFill>
                  <a:srgbClr val="C00000"/>
                </a:solidFill>
                <a:latin typeface="Times New Roman"/>
              </a:rPr>
              <a:t>The </a:t>
            </a:r>
            <a:r>
              <a:rPr lang="en-US" sz="2600" b="1" dirty="0">
                <a:solidFill>
                  <a:srgbClr val="C00000"/>
                </a:solidFill>
                <a:latin typeface="Times New Roman"/>
              </a:rPr>
              <a:t>nexus between Realism and Idealism</a:t>
            </a:r>
          </a:p>
          <a:p>
            <a:pPr algn="just">
              <a:buNone/>
            </a:pPr>
            <a:endParaRPr lang="en-US" sz="2800" b="1" dirty="0" smtClean="0">
              <a:latin typeface="Times New Roman" pitchFamily="18" charset="0"/>
              <a:cs typeface="Times New Roman" pitchFamily="18" charset="0"/>
            </a:endParaRPr>
          </a:p>
          <a:p>
            <a:pPr algn="just">
              <a:buNone/>
            </a:pPr>
            <a:endParaRPr lang="en-US" sz="2800" b="1" i="1" dirty="0"/>
          </a:p>
        </p:txBody>
      </p:sp>
      <p:graphicFrame>
        <p:nvGraphicFramePr>
          <p:cNvPr id="4" name="Table 3"/>
          <p:cNvGraphicFramePr>
            <a:graphicFrameLocks noGrp="1"/>
          </p:cNvGraphicFramePr>
          <p:nvPr>
            <p:extLst>
              <p:ext uri="{D42A27DB-BD31-4B8C-83A1-F6EECF244321}">
                <p14:modId xmlns="" xmlns:p14="http://schemas.microsoft.com/office/powerpoint/2010/main" val="3787163468"/>
              </p:ext>
            </p:extLst>
          </p:nvPr>
        </p:nvGraphicFramePr>
        <p:xfrm>
          <a:off x="228600" y="525247"/>
          <a:ext cx="8610600" cy="6302751"/>
        </p:xfrm>
        <a:graphic>
          <a:graphicData uri="http://schemas.openxmlformats.org/drawingml/2006/table">
            <a:tbl>
              <a:tblPr firstRow="1" bandRow="1">
                <a:tableStyleId>{5C22544A-7EE6-4342-B048-85BDC9FD1C3A}</a:tableStyleId>
              </a:tblPr>
              <a:tblGrid>
                <a:gridCol w="2438400"/>
                <a:gridCol w="2667000"/>
                <a:gridCol w="3505200"/>
              </a:tblGrid>
              <a:tr h="358374">
                <a:tc>
                  <a:txBody>
                    <a:bodyPr/>
                    <a:lstStyle/>
                    <a:p>
                      <a:pPr>
                        <a:lnSpc>
                          <a:spcPct val="100000"/>
                        </a:lnSpc>
                      </a:pPr>
                      <a:endParaRPr lang="en-US" sz="2000" dirty="0">
                        <a:latin typeface="Times New Roman" pitchFamily="18" charset="0"/>
                        <a:cs typeface="Times New Roman" pitchFamily="18" charset="0"/>
                      </a:endParaRPr>
                    </a:p>
                  </a:txBody>
                  <a:tcPr/>
                </a:tc>
                <a:tc>
                  <a:txBody>
                    <a:bodyPr/>
                    <a:lstStyle/>
                    <a:p>
                      <a:pPr marL="0" marR="0" algn="just">
                        <a:lnSpc>
                          <a:spcPct val="100000"/>
                        </a:lnSpc>
                        <a:spcBef>
                          <a:spcPts val="0"/>
                        </a:spcBef>
                        <a:spcAft>
                          <a:spcPts val="0"/>
                        </a:spcAft>
                      </a:pPr>
                      <a:r>
                        <a:rPr lang="en-US" sz="2000" b="1" dirty="0">
                          <a:solidFill>
                            <a:srgbClr val="FF0000"/>
                          </a:solidFill>
                          <a:effectLst/>
                          <a:latin typeface="Times New Roman" pitchFamily="18" charset="0"/>
                          <a:ea typeface="Calibri"/>
                          <a:cs typeface="Times New Roman" pitchFamily="18" charset="0"/>
                        </a:rPr>
                        <a:t>Realism</a:t>
                      </a:r>
                    </a:p>
                  </a:txBody>
                  <a:tcPr marL="68580" marR="68580" marT="0" marB="0"/>
                </a:tc>
                <a:tc>
                  <a:txBody>
                    <a:bodyPr/>
                    <a:lstStyle/>
                    <a:p>
                      <a:pPr marL="0" marR="0" algn="just">
                        <a:lnSpc>
                          <a:spcPct val="100000"/>
                        </a:lnSpc>
                        <a:spcBef>
                          <a:spcPts val="0"/>
                        </a:spcBef>
                        <a:spcAft>
                          <a:spcPts val="0"/>
                        </a:spcAft>
                      </a:pPr>
                      <a:r>
                        <a:rPr lang="en-US" sz="2000" b="1" dirty="0">
                          <a:solidFill>
                            <a:srgbClr val="FF0000"/>
                          </a:solidFill>
                          <a:effectLst/>
                          <a:latin typeface="Times New Roman" pitchFamily="18" charset="0"/>
                          <a:ea typeface="Calibri"/>
                          <a:cs typeface="Times New Roman" pitchFamily="18" charset="0"/>
                        </a:rPr>
                        <a:t>Idealism</a:t>
                      </a:r>
                    </a:p>
                  </a:txBody>
                  <a:tcPr marL="68580" marR="68580" marT="0" marB="0"/>
                </a:tc>
              </a:tr>
              <a:tr h="907694">
                <a:tc>
                  <a:txBody>
                    <a:bodyPr/>
                    <a:lstStyle/>
                    <a:p>
                      <a:pPr marL="0" marR="0" algn="l">
                        <a:lnSpc>
                          <a:spcPct val="100000"/>
                        </a:lnSpc>
                        <a:spcBef>
                          <a:spcPts val="0"/>
                        </a:spcBef>
                        <a:spcAft>
                          <a:spcPts val="0"/>
                        </a:spcAft>
                      </a:pPr>
                      <a:r>
                        <a:rPr lang="en-US" sz="2000" dirty="0" smtClean="0">
                          <a:effectLst/>
                          <a:latin typeface="Times New Roman" pitchFamily="18" charset="0"/>
                          <a:ea typeface="Calibri"/>
                          <a:cs typeface="Times New Roman" pitchFamily="18" charset="0"/>
                        </a:rPr>
                        <a:t>1.</a:t>
                      </a:r>
                      <a:r>
                        <a:rPr lang="en-US" sz="2000" baseline="0" dirty="0" smtClean="0">
                          <a:effectLst/>
                          <a:latin typeface="Times New Roman" pitchFamily="18" charset="0"/>
                          <a:ea typeface="Calibri"/>
                          <a:cs typeface="Times New Roman" pitchFamily="18" charset="0"/>
                        </a:rPr>
                        <a:t> </a:t>
                      </a:r>
                      <a:r>
                        <a:rPr lang="en-US" sz="2000" dirty="0" smtClean="0">
                          <a:effectLst/>
                          <a:latin typeface="Times New Roman" pitchFamily="18" charset="0"/>
                          <a:ea typeface="Calibri"/>
                          <a:cs typeface="Times New Roman" pitchFamily="18" charset="0"/>
                        </a:rPr>
                        <a:t>What </a:t>
                      </a:r>
                      <a:r>
                        <a:rPr lang="en-US" sz="2000" dirty="0">
                          <a:effectLst/>
                          <a:latin typeface="Times New Roman" pitchFamily="18" charset="0"/>
                          <a:ea typeface="Calibri"/>
                          <a:cs typeface="Times New Roman" pitchFamily="18" charset="0"/>
                        </a:rPr>
                        <a:t>do </a:t>
                      </a:r>
                      <a:r>
                        <a:rPr lang="en-US" sz="2000" dirty="0" smtClean="0">
                          <a:effectLst/>
                          <a:latin typeface="Times New Roman" pitchFamily="18" charset="0"/>
                          <a:ea typeface="Calibri"/>
                          <a:cs typeface="Times New Roman" pitchFamily="18" charset="0"/>
                        </a:rPr>
                        <a:t>State</a:t>
                      </a:r>
                      <a:r>
                        <a:rPr lang="en-US" sz="2000" baseline="0" dirty="0" smtClean="0">
                          <a:effectLst/>
                          <a:latin typeface="Times New Roman" pitchFamily="18" charset="0"/>
                          <a:ea typeface="Calibri"/>
                          <a:cs typeface="Times New Roman" pitchFamily="18" charset="0"/>
                        </a:rPr>
                        <a:t> </a:t>
                      </a:r>
                      <a:r>
                        <a:rPr lang="en-US" sz="2000" dirty="0" smtClean="0">
                          <a:effectLst/>
                          <a:latin typeface="Times New Roman" pitchFamily="18" charset="0"/>
                          <a:ea typeface="Calibri"/>
                          <a:cs typeface="Times New Roman" pitchFamily="18" charset="0"/>
                        </a:rPr>
                        <a:t>want</a:t>
                      </a:r>
                      <a:r>
                        <a:rPr lang="en-US" sz="2000" dirty="0">
                          <a:effectLst/>
                          <a:latin typeface="Times New Roman" pitchFamily="18" charset="0"/>
                          <a:ea typeface="Calibri"/>
                          <a:cs typeface="Times New Roman" pitchFamily="18" charset="0"/>
                        </a:rPr>
                        <a:t>?</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Power</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Peace in the world according to the principles defined by nations.</a:t>
                      </a:r>
                    </a:p>
                  </a:txBody>
                  <a:tcPr marL="68580" marR="68580" marT="0" marB="0"/>
                </a:tc>
              </a:tr>
              <a:tr h="598597">
                <a:tc>
                  <a:txBody>
                    <a:bodyPr/>
                    <a:lstStyle/>
                    <a:p>
                      <a:pPr marL="0" marR="0" algn="l">
                        <a:lnSpc>
                          <a:spcPct val="100000"/>
                        </a:lnSpc>
                        <a:spcBef>
                          <a:spcPts val="0"/>
                        </a:spcBef>
                        <a:spcAft>
                          <a:spcPts val="0"/>
                        </a:spcAft>
                      </a:pPr>
                      <a:r>
                        <a:rPr lang="en-US" sz="2000" dirty="0" smtClean="0">
                          <a:effectLst/>
                          <a:latin typeface="Times New Roman" pitchFamily="18" charset="0"/>
                          <a:ea typeface="Calibri"/>
                          <a:cs typeface="Times New Roman" pitchFamily="18" charset="0"/>
                        </a:rPr>
                        <a:t>2. What </a:t>
                      </a:r>
                      <a:r>
                        <a:rPr lang="en-US" sz="2000" dirty="0">
                          <a:effectLst/>
                          <a:latin typeface="Times New Roman" pitchFamily="18" charset="0"/>
                          <a:ea typeface="Calibri"/>
                          <a:cs typeface="Times New Roman" pitchFamily="18" charset="0"/>
                        </a:rPr>
                        <a:t>motivates the </a:t>
                      </a:r>
                      <a:r>
                        <a:rPr lang="en-US" sz="2000" dirty="0" smtClean="0">
                          <a:effectLst/>
                          <a:latin typeface="Times New Roman" pitchFamily="18" charset="0"/>
                          <a:ea typeface="Calibri"/>
                          <a:cs typeface="Times New Roman" pitchFamily="18" charset="0"/>
                        </a:rPr>
                        <a:t>state  </a:t>
                      </a:r>
                      <a:r>
                        <a:rPr lang="en-US" sz="2000" dirty="0">
                          <a:effectLst/>
                          <a:latin typeface="Times New Roman" pitchFamily="18" charset="0"/>
                          <a:ea typeface="Calibri"/>
                          <a:cs typeface="Times New Roman" pitchFamily="18" charset="0"/>
                        </a:rPr>
                        <a:t>in IR</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Self-interest</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Values and principles</a:t>
                      </a:r>
                    </a:p>
                  </a:txBody>
                  <a:tcPr marL="68580" marR="68580" marT="0" marB="0"/>
                </a:tc>
              </a:tr>
              <a:tr h="1216792">
                <a:tc>
                  <a:txBody>
                    <a:bodyPr/>
                    <a:lstStyle/>
                    <a:p>
                      <a:pPr marL="0" marR="0" algn="l">
                        <a:lnSpc>
                          <a:spcPct val="100000"/>
                        </a:lnSpc>
                        <a:spcBef>
                          <a:spcPts val="0"/>
                        </a:spcBef>
                        <a:spcAft>
                          <a:spcPts val="0"/>
                        </a:spcAft>
                      </a:pPr>
                      <a:r>
                        <a:rPr lang="en-US" sz="2000" dirty="0" smtClean="0">
                          <a:effectLst/>
                          <a:latin typeface="Times New Roman" pitchFamily="18" charset="0"/>
                          <a:ea typeface="Calibri"/>
                          <a:cs typeface="Times New Roman" pitchFamily="18" charset="0"/>
                        </a:rPr>
                        <a:t>3. What </a:t>
                      </a:r>
                      <a:r>
                        <a:rPr lang="en-US" sz="2000" dirty="0">
                          <a:effectLst/>
                          <a:latin typeface="Times New Roman" pitchFamily="18" charset="0"/>
                          <a:ea typeface="Calibri"/>
                          <a:cs typeface="Times New Roman" pitchFamily="18" charset="0"/>
                        </a:rPr>
                        <a:t>are the source of conflict in the world</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Competing for the </a:t>
                      </a:r>
                      <a:r>
                        <a:rPr lang="en-US" sz="2000" dirty="0" smtClean="0">
                          <a:effectLst/>
                          <a:latin typeface="Times New Roman" pitchFamily="18" charset="0"/>
                          <a:ea typeface="Calibri"/>
                          <a:cs typeface="Times New Roman" pitchFamily="18" charset="0"/>
                        </a:rPr>
                        <a:t>interest (</a:t>
                      </a:r>
                      <a:r>
                        <a:rPr lang="en-US" sz="2000" dirty="0">
                          <a:effectLst/>
                          <a:latin typeface="Times New Roman" pitchFamily="18" charset="0"/>
                          <a:ea typeface="Calibri"/>
                          <a:cs typeface="Times New Roman" pitchFamily="18" charset="0"/>
                        </a:rPr>
                        <a:t>i.e. territory and resource)</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Competing “-</a:t>
                      </a:r>
                      <a:r>
                        <a:rPr lang="en-US" sz="2000" dirty="0" err="1">
                          <a:effectLst/>
                          <a:latin typeface="Times New Roman" pitchFamily="18" charset="0"/>
                          <a:ea typeface="Calibri"/>
                          <a:cs typeface="Times New Roman" pitchFamily="18" charset="0"/>
                        </a:rPr>
                        <a:t>isim</a:t>
                      </a:r>
                      <a:r>
                        <a:rPr lang="en-US" sz="2000" dirty="0">
                          <a:effectLst/>
                          <a:latin typeface="Times New Roman" pitchFamily="18" charset="0"/>
                          <a:ea typeface="Calibri"/>
                          <a:cs typeface="Times New Roman" pitchFamily="18" charset="0"/>
                        </a:rPr>
                        <a:t>” (e.g. Democracy </a:t>
                      </a:r>
                      <a:r>
                        <a:rPr lang="en-US" sz="2000" dirty="0" smtClean="0">
                          <a:effectLst/>
                          <a:latin typeface="Times New Roman" pitchFamily="18" charset="0"/>
                          <a:ea typeface="Calibri"/>
                          <a:cs typeface="Times New Roman" pitchFamily="18" charset="0"/>
                        </a:rPr>
                        <a:t>Vs. </a:t>
                      </a:r>
                      <a:r>
                        <a:rPr lang="en-US" sz="2000" dirty="0">
                          <a:effectLst/>
                          <a:latin typeface="Times New Roman" pitchFamily="18" charset="0"/>
                          <a:ea typeface="Calibri"/>
                          <a:cs typeface="Times New Roman" pitchFamily="18" charset="0"/>
                        </a:rPr>
                        <a:t>monarchy, totalitarianism or communism)</a:t>
                      </a:r>
                    </a:p>
                  </a:txBody>
                  <a:tcPr marL="68580" marR="68580" marT="0" marB="0"/>
                </a:tc>
              </a:tr>
              <a:tr h="602427">
                <a:tc>
                  <a:txBody>
                    <a:bodyPr/>
                    <a:lstStyle/>
                    <a:p>
                      <a:pPr marL="0" marR="0" algn="l">
                        <a:lnSpc>
                          <a:spcPct val="100000"/>
                        </a:lnSpc>
                        <a:spcBef>
                          <a:spcPts val="0"/>
                        </a:spcBef>
                        <a:spcAft>
                          <a:spcPts val="0"/>
                        </a:spcAft>
                      </a:pPr>
                      <a:r>
                        <a:rPr lang="en-US" sz="2000" dirty="0" smtClean="0">
                          <a:effectLst/>
                          <a:latin typeface="Times New Roman" pitchFamily="18" charset="0"/>
                          <a:ea typeface="Calibri"/>
                          <a:cs typeface="Times New Roman" pitchFamily="18" charset="0"/>
                        </a:rPr>
                        <a:t>4. What </a:t>
                      </a:r>
                      <a:r>
                        <a:rPr lang="en-US" sz="2000" dirty="0">
                          <a:effectLst/>
                          <a:latin typeface="Times New Roman" pitchFamily="18" charset="0"/>
                          <a:ea typeface="Calibri"/>
                          <a:cs typeface="Times New Roman" pitchFamily="18" charset="0"/>
                        </a:rPr>
                        <a:t>is the source of security in IR</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Faith in power to protect the nation.</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Faith in law or morality to protect the nation</a:t>
                      </a:r>
                    </a:p>
                  </a:txBody>
                  <a:tcPr marL="68580" marR="68580" marT="0" marB="0"/>
                </a:tc>
              </a:tr>
              <a:tr h="598597">
                <a:tc>
                  <a:txBody>
                    <a:bodyPr/>
                    <a:lstStyle/>
                    <a:p>
                      <a:pPr marL="0" marR="0" algn="l">
                        <a:lnSpc>
                          <a:spcPct val="100000"/>
                        </a:lnSpc>
                        <a:spcBef>
                          <a:spcPts val="0"/>
                        </a:spcBef>
                        <a:spcAft>
                          <a:spcPts val="0"/>
                        </a:spcAft>
                      </a:pPr>
                      <a:r>
                        <a:rPr lang="en-US" sz="2000" dirty="0" smtClean="0">
                          <a:effectLst/>
                          <a:latin typeface="Times New Roman" pitchFamily="18" charset="0"/>
                          <a:ea typeface="Calibri"/>
                          <a:cs typeface="Times New Roman" pitchFamily="18" charset="0"/>
                        </a:rPr>
                        <a:t>5. What </a:t>
                      </a:r>
                      <a:r>
                        <a:rPr lang="en-US" sz="2000" dirty="0">
                          <a:effectLst/>
                          <a:latin typeface="Times New Roman" pitchFamily="18" charset="0"/>
                          <a:ea typeface="Calibri"/>
                          <a:cs typeface="Times New Roman" pitchFamily="18" charset="0"/>
                        </a:rPr>
                        <a:t>kind of security the </a:t>
                      </a:r>
                      <a:r>
                        <a:rPr lang="en-US" sz="2000" dirty="0" smtClean="0">
                          <a:effectLst/>
                          <a:latin typeface="Times New Roman" pitchFamily="18" charset="0"/>
                          <a:ea typeface="Calibri"/>
                          <a:cs typeface="Times New Roman" pitchFamily="18" charset="0"/>
                        </a:rPr>
                        <a:t>state are </a:t>
                      </a:r>
                      <a:r>
                        <a:rPr lang="en-US" sz="2000" dirty="0">
                          <a:effectLst/>
                          <a:latin typeface="Times New Roman" pitchFamily="18" charset="0"/>
                          <a:ea typeface="Calibri"/>
                          <a:cs typeface="Times New Roman" pitchFamily="18" charset="0"/>
                        </a:rPr>
                        <a:t>seeking</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National security</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Global security</a:t>
                      </a:r>
                    </a:p>
                  </a:txBody>
                  <a:tcPr marL="68580" marR="68580" marT="0" marB="0"/>
                </a:tc>
              </a:tr>
              <a:tr h="1641719">
                <a:tc>
                  <a:txBody>
                    <a:bodyPr/>
                    <a:lstStyle/>
                    <a:p>
                      <a:pPr marL="0" marR="0" algn="l">
                        <a:lnSpc>
                          <a:spcPct val="100000"/>
                        </a:lnSpc>
                        <a:spcBef>
                          <a:spcPts val="0"/>
                        </a:spcBef>
                        <a:spcAft>
                          <a:spcPts val="0"/>
                        </a:spcAft>
                      </a:pPr>
                      <a:r>
                        <a:rPr lang="en-US" sz="2000" dirty="0" smtClean="0">
                          <a:effectLst/>
                          <a:latin typeface="Times New Roman" pitchFamily="18" charset="0"/>
                          <a:ea typeface="Calibri"/>
                          <a:cs typeface="Times New Roman" pitchFamily="18" charset="0"/>
                        </a:rPr>
                        <a:t>6. Willingness </a:t>
                      </a:r>
                      <a:r>
                        <a:rPr lang="en-US" sz="2000" dirty="0">
                          <a:effectLst/>
                          <a:latin typeface="Times New Roman" pitchFamily="18" charset="0"/>
                          <a:ea typeface="Calibri"/>
                          <a:cs typeface="Times New Roman" pitchFamily="18" charset="0"/>
                        </a:rPr>
                        <a:t>to use power</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Limited to interest at the time skeptical of national ability to transcend self-interest</a:t>
                      </a:r>
                    </a:p>
                  </a:txBody>
                  <a:tcPr marL="68580" marR="68580" marT="0" marB="0"/>
                </a:tc>
                <a:tc>
                  <a:txBody>
                    <a:bodyPr/>
                    <a:lstStyle/>
                    <a:p>
                      <a:pPr marL="0" marR="0" algn="l">
                        <a:lnSpc>
                          <a:spcPct val="100000"/>
                        </a:lnSpc>
                        <a:spcBef>
                          <a:spcPts val="0"/>
                        </a:spcBef>
                        <a:spcAft>
                          <a:spcPts val="0"/>
                        </a:spcAft>
                      </a:pPr>
                      <a:r>
                        <a:rPr lang="en-US" sz="2000" dirty="0">
                          <a:effectLst/>
                          <a:latin typeface="Times New Roman" pitchFamily="18" charset="0"/>
                          <a:ea typeface="Calibri"/>
                          <a:cs typeface="Times New Roman" pitchFamily="18" charset="0"/>
                        </a:rPr>
                        <a:t>Omnipotent, unlimited faith in ability of national control </a:t>
                      </a:r>
                      <a:r>
                        <a:rPr lang="en-US" sz="2000" dirty="0" smtClean="0">
                          <a:effectLst/>
                          <a:latin typeface="Times New Roman" pitchFamily="18" charset="0"/>
                          <a:ea typeface="Calibri"/>
                          <a:cs typeface="Times New Roman" pitchFamily="18" charset="0"/>
                        </a:rPr>
                        <a:t>and</a:t>
                      </a:r>
                      <a:r>
                        <a:rPr lang="en-US" sz="2000" baseline="0" dirty="0" smtClean="0">
                          <a:effectLst/>
                          <a:latin typeface="Times New Roman" pitchFamily="18" charset="0"/>
                          <a:ea typeface="Calibri"/>
                          <a:cs typeface="Times New Roman" pitchFamily="18" charset="0"/>
                        </a:rPr>
                        <a:t> </a:t>
                      </a:r>
                      <a:r>
                        <a:rPr lang="en-US" sz="2000" dirty="0" smtClean="0">
                          <a:effectLst/>
                          <a:latin typeface="Times New Roman" pitchFamily="18" charset="0"/>
                          <a:ea typeface="Calibri"/>
                          <a:cs typeface="Times New Roman" pitchFamily="18" charset="0"/>
                        </a:rPr>
                        <a:t>thousands </a:t>
                      </a:r>
                      <a:r>
                        <a:rPr lang="en-US" sz="2000" dirty="0">
                          <a:effectLst/>
                          <a:latin typeface="Times New Roman" pitchFamily="18" charset="0"/>
                          <a:ea typeface="Calibri"/>
                          <a:cs typeface="Times New Roman" pitchFamily="18" charset="0"/>
                        </a:rPr>
                        <a:t>common interest in universal goal.</a:t>
                      </a:r>
                    </a:p>
                  </a:txBody>
                  <a:tcPr marL="68580" marR="68580" marT="0" marB="0"/>
                </a:tc>
              </a:tr>
            </a:tbl>
          </a:graphicData>
        </a:graphic>
      </p:graphicFrame>
    </p:spTree>
    <p:extLst>
      <p:ext uri="{BB962C8B-B14F-4D97-AF65-F5344CB8AC3E}">
        <p14:creationId xmlns="" xmlns:p14="http://schemas.microsoft.com/office/powerpoint/2010/main" val="2119377072"/>
      </p:ext>
    </p:extLst>
  </p:cSld>
  <p:clrMapOvr>
    <a:masterClrMapping/>
  </p:clrMapOvr>
  <p:transition advTm="436"/>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0" lvl="0" indent="0" algn="just">
              <a:buNone/>
            </a:pPr>
            <a:r>
              <a:rPr lang="en-US" sz="2800" b="1" dirty="0" smtClean="0">
                <a:latin typeface="Times New Roman" pitchFamily="18" charset="0"/>
                <a:cs typeface="Times New Roman" pitchFamily="18" charset="0"/>
              </a:rPr>
              <a:t>Cont. Summary: </a:t>
            </a:r>
            <a:r>
              <a:rPr lang="en-US" sz="2600" b="1" dirty="0" smtClean="0">
                <a:solidFill>
                  <a:srgbClr val="C00000"/>
                </a:solidFill>
                <a:latin typeface="Times New Roman"/>
              </a:rPr>
              <a:t>The </a:t>
            </a:r>
            <a:r>
              <a:rPr lang="en-US" sz="2600" b="1" dirty="0">
                <a:solidFill>
                  <a:srgbClr val="C00000"/>
                </a:solidFill>
                <a:latin typeface="Times New Roman"/>
              </a:rPr>
              <a:t>nexus between Realism and Idealism</a:t>
            </a:r>
          </a:p>
          <a:p>
            <a:pPr algn="just">
              <a:buNone/>
            </a:pPr>
            <a:endParaRPr lang="en-US" sz="2800" b="1" dirty="0" smtClean="0">
              <a:latin typeface="Times New Roman" pitchFamily="18" charset="0"/>
              <a:cs typeface="Times New Roman" pitchFamily="18" charset="0"/>
            </a:endParaRPr>
          </a:p>
          <a:p>
            <a:pPr algn="just">
              <a:buNone/>
            </a:pPr>
            <a:endParaRPr lang="en-US" sz="2800" b="1" i="1" dirty="0"/>
          </a:p>
        </p:txBody>
      </p:sp>
      <p:graphicFrame>
        <p:nvGraphicFramePr>
          <p:cNvPr id="4" name="Table 3"/>
          <p:cNvGraphicFramePr>
            <a:graphicFrameLocks noGrp="1"/>
          </p:cNvGraphicFramePr>
          <p:nvPr>
            <p:extLst>
              <p:ext uri="{D42A27DB-BD31-4B8C-83A1-F6EECF244321}">
                <p14:modId xmlns="" xmlns:p14="http://schemas.microsoft.com/office/powerpoint/2010/main" val="3093645307"/>
              </p:ext>
            </p:extLst>
          </p:nvPr>
        </p:nvGraphicFramePr>
        <p:xfrm>
          <a:off x="228600" y="525247"/>
          <a:ext cx="8610600" cy="6609959"/>
        </p:xfrm>
        <a:graphic>
          <a:graphicData uri="http://schemas.openxmlformats.org/drawingml/2006/table">
            <a:tbl>
              <a:tblPr firstRow="1" bandRow="1">
                <a:tableStyleId>{5C22544A-7EE6-4342-B048-85BDC9FD1C3A}</a:tableStyleId>
              </a:tblPr>
              <a:tblGrid>
                <a:gridCol w="3352800"/>
                <a:gridCol w="2362200"/>
                <a:gridCol w="2895600"/>
              </a:tblGrid>
              <a:tr h="358374">
                <a:tc>
                  <a:txBody>
                    <a:bodyPr/>
                    <a:lstStyle/>
                    <a:p>
                      <a:pPr>
                        <a:lnSpc>
                          <a:spcPct val="100000"/>
                        </a:lnSpc>
                      </a:pPr>
                      <a:endParaRPr lang="en-US" sz="2800" dirty="0">
                        <a:latin typeface="Times New Roman" pitchFamily="18" charset="0"/>
                        <a:cs typeface="Times New Roman" pitchFamily="18" charset="0"/>
                      </a:endParaRPr>
                    </a:p>
                  </a:txBody>
                  <a:tcPr/>
                </a:tc>
                <a:tc>
                  <a:txBody>
                    <a:bodyPr/>
                    <a:lstStyle/>
                    <a:p>
                      <a:pPr marL="0" marR="0" algn="just">
                        <a:lnSpc>
                          <a:spcPct val="100000"/>
                        </a:lnSpc>
                        <a:spcBef>
                          <a:spcPts val="0"/>
                        </a:spcBef>
                        <a:spcAft>
                          <a:spcPts val="0"/>
                        </a:spcAft>
                      </a:pPr>
                      <a:r>
                        <a:rPr lang="en-US" sz="2800" b="1" dirty="0">
                          <a:solidFill>
                            <a:srgbClr val="FF0000"/>
                          </a:solidFill>
                          <a:effectLst/>
                          <a:latin typeface="Times New Roman" pitchFamily="18" charset="0"/>
                          <a:ea typeface="Calibri"/>
                          <a:cs typeface="Times New Roman" pitchFamily="18" charset="0"/>
                        </a:rPr>
                        <a:t>Realism</a:t>
                      </a:r>
                    </a:p>
                  </a:txBody>
                  <a:tcPr marL="68580" marR="68580" marT="0" marB="0"/>
                </a:tc>
                <a:tc>
                  <a:txBody>
                    <a:bodyPr/>
                    <a:lstStyle/>
                    <a:p>
                      <a:pPr marL="0" marR="0" algn="just">
                        <a:lnSpc>
                          <a:spcPct val="100000"/>
                        </a:lnSpc>
                        <a:spcBef>
                          <a:spcPts val="0"/>
                        </a:spcBef>
                        <a:spcAft>
                          <a:spcPts val="0"/>
                        </a:spcAft>
                      </a:pPr>
                      <a:r>
                        <a:rPr lang="en-US" sz="2800" b="1" dirty="0">
                          <a:solidFill>
                            <a:srgbClr val="FF0000"/>
                          </a:solidFill>
                          <a:effectLst/>
                          <a:latin typeface="Times New Roman" pitchFamily="18" charset="0"/>
                          <a:ea typeface="Calibri"/>
                          <a:cs typeface="Times New Roman" pitchFamily="18" charset="0"/>
                        </a:rPr>
                        <a:t>Idealism</a:t>
                      </a:r>
                    </a:p>
                  </a:txBody>
                  <a:tcPr marL="68580" marR="68580" marT="0" marB="0"/>
                </a:tc>
              </a:tr>
              <a:tr h="221513">
                <a:tc>
                  <a:txBody>
                    <a:bodyPr/>
                    <a:lstStyle/>
                    <a:p>
                      <a:pPr marL="0" marR="0" algn="l">
                        <a:lnSpc>
                          <a:spcPct val="100000"/>
                        </a:lnSpc>
                        <a:spcBef>
                          <a:spcPts val="0"/>
                        </a:spcBef>
                        <a:spcAft>
                          <a:spcPts val="0"/>
                        </a:spcAft>
                      </a:pPr>
                      <a:r>
                        <a:rPr lang="en-US" sz="2400" dirty="0" smtClean="0">
                          <a:effectLst/>
                          <a:latin typeface="Times New Roman" pitchFamily="18" charset="0"/>
                          <a:ea typeface="Calibri"/>
                          <a:cs typeface="Times New Roman" pitchFamily="18" charset="0"/>
                        </a:rPr>
                        <a:t>7. Human Nature</a:t>
                      </a:r>
                      <a:endParaRPr lang="en-US" sz="24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r>
                        <a:rPr lang="en-US" sz="2800" dirty="0" smtClean="0">
                          <a:effectLst/>
                          <a:latin typeface="Times New Roman" pitchFamily="18" charset="0"/>
                          <a:ea typeface="Calibri"/>
                          <a:cs typeface="Times New Roman" pitchFamily="18" charset="0"/>
                        </a:rPr>
                        <a:t>Selfish</a:t>
                      </a:r>
                      <a:r>
                        <a:rPr lang="en-US" sz="2800" baseline="0" dirty="0" smtClean="0">
                          <a:effectLst/>
                          <a:latin typeface="Times New Roman" pitchFamily="18" charset="0"/>
                          <a:ea typeface="Calibri"/>
                          <a:cs typeface="Times New Roman" pitchFamily="18" charset="0"/>
                        </a:rPr>
                        <a:t> </a:t>
                      </a: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r>
                        <a:rPr lang="en-US" sz="2800" dirty="0" smtClean="0">
                          <a:effectLst/>
                          <a:latin typeface="Times New Roman" pitchFamily="18" charset="0"/>
                          <a:ea typeface="Calibri"/>
                          <a:cs typeface="Times New Roman" pitchFamily="18" charset="0"/>
                        </a:rPr>
                        <a:t>Good </a:t>
                      </a:r>
                      <a:endParaRPr lang="en-US" sz="2800" dirty="0">
                        <a:effectLst/>
                        <a:latin typeface="Times New Roman" pitchFamily="18" charset="0"/>
                        <a:ea typeface="Calibri"/>
                        <a:cs typeface="Times New Roman" pitchFamily="18" charset="0"/>
                      </a:endParaRPr>
                    </a:p>
                  </a:txBody>
                  <a:tcPr marL="68580" marR="68580" marT="0" marB="0"/>
                </a:tc>
              </a:tr>
              <a:tr h="526313">
                <a:tc>
                  <a:txBody>
                    <a:bodyPr/>
                    <a:lstStyle/>
                    <a:p>
                      <a:pPr marL="0" marR="0" lvl="0" indent="0" algn="just" defTabSz="914400" rtl="0" eaLnBrk="1" fontAlgn="auto" latinLnBrk="0" hangingPunct="1">
                        <a:lnSpc>
                          <a:spcPct val="100000"/>
                        </a:lnSpc>
                        <a:spcBef>
                          <a:spcPct val="20000"/>
                        </a:spcBef>
                        <a:spcAft>
                          <a:spcPts val="0"/>
                        </a:spcAft>
                        <a:buClrTx/>
                        <a:buSzTx/>
                        <a:buFont typeface="+mj-lt"/>
                        <a:buNone/>
                        <a:tabLst/>
                        <a:defRPr/>
                      </a:pPr>
                      <a:r>
                        <a:rPr kumimoji="0" lang="en-US" sz="2400" b="0" i="0" u="none" strike="noStrike" kern="1200" cap="none" spc="0" normalizeH="0" baseline="0" noProof="0" dirty="0" smtClean="0">
                          <a:ln>
                            <a:noFill/>
                          </a:ln>
                          <a:solidFill>
                            <a:prstClr val="black"/>
                          </a:solidFill>
                          <a:effectLst/>
                          <a:uLnTx/>
                          <a:uFillTx/>
                          <a:latin typeface="Times New Roman"/>
                          <a:ea typeface="Calibri"/>
                          <a:cs typeface="+mn-cs"/>
                        </a:rPr>
                        <a:t>8. Look at the very same world</a:t>
                      </a:r>
                      <a:endParaRPr lang="en-US" sz="24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endParaRPr lang="en-US" sz="2800" dirty="0">
                        <a:effectLst/>
                        <a:latin typeface="Times New Roman" pitchFamily="18" charset="0"/>
                        <a:ea typeface="Calibri"/>
                        <a:cs typeface="Times New Roman" pitchFamily="18" charset="0"/>
                      </a:endParaRPr>
                    </a:p>
                  </a:txBody>
                  <a:tcPr marL="68580" marR="68580" marT="0" marB="0"/>
                </a:tc>
              </a:tr>
              <a:tr h="654939">
                <a:tc>
                  <a:txBody>
                    <a:bodyPr/>
                    <a:lstStyle/>
                    <a:p>
                      <a:pPr marL="0" marR="0" lvl="0" indent="0" algn="just" defTabSz="914400" rtl="0" eaLnBrk="1" fontAlgn="auto" latinLnBrk="0" hangingPunct="1">
                        <a:lnSpc>
                          <a:spcPct val="100000"/>
                        </a:lnSpc>
                        <a:spcBef>
                          <a:spcPct val="20000"/>
                        </a:spcBef>
                        <a:spcAft>
                          <a:spcPts val="0"/>
                        </a:spcAft>
                        <a:buClrTx/>
                        <a:buSzTx/>
                        <a:buFont typeface="+mj-lt"/>
                        <a:buNone/>
                        <a:tabLst/>
                        <a:defRPr/>
                      </a:pPr>
                      <a:r>
                        <a:rPr kumimoji="0" lang="en-US" sz="2400" b="0" i="0" u="none" strike="noStrike" kern="1200" cap="none" spc="0" normalizeH="0" baseline="0" noProof="0" dirty="0" smtClean="0">
                          <a:ln>
                            <a:noFill/>
                          </a:ln>
                          <a:solidFill>
                            <a:prstClr val="black"/>
                          </a:solidFill>
                          <a:effectLst/>
                          <a:uLnTx/>
                          <a:uFillTx/>
                          <a:latin typeface="Times New Roman"/>
                          <a:ea typeface="Calibri"/>
                          <a:cs typeface="+mn-cs"/>
                        </a:rPr>
                        <a:t>9. </a:t>
                      </a:r>
                      <a:r>
                        <a:rPr kumimoji="0" lang="en-US" sz="24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Optimistic view vs. pessimistic view of IR</a:t>
                      </a:r>
                      <a:endParaRPr lang="en-US" sz="24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r>
                        <a:rPr lang="en-US" sz="2800" dirty="0" smtClean="0">
                          <a:effectLst/>
                          <a:latin typeface="Times New Roman" pitchFamily="18" charset="0"/>
                          <a:ea typeface="Calibri"/>
                          <a:cs typeface="Times New Roman" pitchFamily="18" charset="0"/>
                        </a:rPr>
                        <a:t>Pessimistic </a:t>
                      </a: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r>
                        <a:rPr lang="en-US" sz="2800" dirty="0" smtClean="0">
                          <a:effectLst/>
                          <a:latin typeface="Times New Roman" pitchFamily="18" charset="0"/>
                          <a:ea typeface="Calibri"/>
                          <a:cs typeface="Times New Roman" pitchFamily="18" charset="0"/>
                        </a:rPr>
                        <a:t>Optimistic </a:t>
                      </a:r>
                      <a:endParaRPr lang="en-US" sz="2800" dirty="0">
                        <a:effectLst/>
                        <a:latin typeface="Times New Roman" pitchFamily="18" charset="0"/>
                        <a:ea typeface="Calibri"/>
                        <a:cs typeface="Times New Roman" pitchFamily="18" charset="0"/>
                      </a:endParaRPr>
                    </a:p>
                  </a:txBody>
                  <a:tcPr marL="68580" marR="68580" marT="0" marB="0"/>
                </a:tc>
              </a:tr>
              <a:tr h="792861">
                <a:tc>
                  <a:txBody>
                    <a:bodyPr/>
                    <a:lstStyle/>
                    <a:p>
                      <a:pPr marL="0" marR="0" lvl="0" indent="0" algn="just" defTabSz="914400" rtl="0" eaLnBrk="1" fontAlgn="auto" latinLnBrk="0" hangingPunct="1">
                        <a:lnSpc>
                          <a:spcPct val="100000"/>
                        </a:lnSpc>
                        <a:spcBef>
                          <a:spcPct val="20000"/>
                        </a:spcBef>
                        <a:spcAft>
                          <a:spcPts val="0"/>
                        </a:spcAft>
                        <a:buClrTx/>
                        <a:buSzTx/>
                        <a:buFont typeface="+mj-lt"/>
                        <a:buNone/>
                        <a:tabLst/>
                        <a:defRPr/>
                      </a:pPr>
                      <a:r>
                        <a:rPr kumimoji="0" lang="en-US" sz="28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10. International organizations and International Law</a:t>
                      </a:r>
                    </a:p>
                    <a:p>
                      <a:pPr marL="0" marR="0" algn="l">
                        <a:lnSpc>
                          <a:spcPct val="100000"/>
                        </a:lnSpc>
                        <a:spcBef>
                          <a:spcPts val="0"/>
                        </a:spcBef>
                        <a:spcAft>
                          <a:spcPts val="0"/>
                        </a:spcAft>
                      </a:pP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r>
                        <a:rPr lang="en-US" sz="2800" dirty="0" smtClean="0">
                          <a:effectLst/>
                          <a:latin typeface="Times New Roman" pitchFamily="18" charset="0"/>
                          <a:ea typeface="Calibri"/>
                          <a:cs typeface="Times New Roman" pitchFamily="18" charset="0"/>
                        </a:rPr>
                        <a:t>Have not role</a:t>
                      </a:r>
                      <a:r>
                        <a:rPr lang="en-US" sz="2800" baseline="0" dirty="0" smtClean="0">
                          <a:effectLst/>
                          <a:latin typeface="Times New Roman" pitchFamily="18" charset="0"/>
                          <a:ea typeface="Calibri"/>
                          <a:cs typeface="Times New Roman" pitchFamily="18" charset="0"/>
                        </a:rPr>
                        <a:t> in IR</a:t>
                      </a: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r>
                        <a:rPr lang="en-US" sz="2800" dirty="0" smtClean="0">
                          <a:effectLst/>
                          <a:latin typeface="Times New Roman" pitchFamily="18" charset="0"/>
                          <a:ea typeface="Calibri"/>
                          <a:cs typeface="Times New Roman" pitchFamily="18" charset="0"/>
                        </a:rPr>
                        <a:t>Have role in IR</a:t>
                      </a:r>
                      <a:endParaRPr lang="en-US" sz="2800" dirty="0">
                        <a:effectLst/>
                        <a:latin typeface="Times New Roman" pitchFamily="18" charset="0"/>
                        <a:ea typeface="Calibri"/>
                        <a:cs typeface="Times New Roman" pitchFamily="18" charset="0"/>
                      </a:endParaRPr>
                    </a:p>
                  </a:txBody>
                  <a:tcPr marL="68580" marR="68580" marT="0" marB="0"/>
                </a:tc>
              </a:tr>
              <a:tr h="598597">
                <a:tc>
                  <a:txBody>
                    <a:bodyPr/>
                    <a:lstStyle/>
                    <a:p>
                      <a:pPr marL="0" marR="0" lvl="0" indent="0" algn="just" defTabSz="914400" rtl="0" eaLnBrk="1" fontAlgn="auto" latinLnBrk="0" hangingPunct="1">
                        <a:lnSpc>
                          <a:spcPct val="100000"/>
                        </a:lnSpc>
                        <a:spcBef>
                          <a:spcPct val="20000"/>
                        </a:spcBef>
                        <a:spcAft>
                          <a:spcPts val="0"/>
                        </a:spcAft>
                        <a:buClrTx/>
                        <a:buSzTx/>
                        <a:buFont typeface="+mj-lt"/>
                        <a:buNone/>
                        <a:tabLst/>
                        <a:defRPr/>
                      </a:pPr>
                      <a:r>
                        <a:rPr kumimoji="0" lang="en-US" sz="28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11.  Actors of IR</a:t>
                      </a:r>
                    </a:p>
                    <a:p>
                      <a:pPr marL="0" marR="0" algn="l">
                        <a:lnSpc>
                          <a:spcPct val="100000"/>
                        </a:lnSpc>
                        <a:spcBef>
                          <a:spcPts val="0"/>
                        </a:spcBef>
                        <a:spcAft>
                          <a:spcPts val="0"/>
                        </a:spcAft>
                      </a:pP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r>
                        <a:rPr lang="en-US" sz="2800" dirty="0" smtClean="0">
                          <a:effectLst/>
                          <a:latin typeface="Times New Roman" pitchFamily="18" charset="0"/>
                          <a:ea typeface="Calibri"/>
                          <a:cs typeface="Times New Roman" pitchFamily="18" charset="0"/>
                        </a:rPr>
                        <a:t>Only state</a:t>
                      </a: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r>
                        <a:rPr lang="en-US" sz="2800" baseline="0" dirty="0" smtClean="0">
                          <a:effectLst/>
                          <a:latin typeface="Times New Roman" pitchFamily="18" charset="0"/>
                          <a:ea typeface="Calibri"/>
                          <a:cs typeface="Times New Roman" pitchFamily="18" charset="0"/>
                        </a:rPr>
                        <a:t>state  and non state </a:t>
                      </a:r>
                      <a:endParaRPr lang="en-US" sz="2800" dirty="0">
                        <a:effectLst/>
                        <a:latin typeface="Times New Roman" pitchFamily="18" charset="0"/>
                        <a:ea typeface="Calibri"/>
                        <a:cs typeface="Times New Roman" pitchFamily="18" charset="0"/>
                      </a:endParaRPr>
                    </a:p>
                  </a:txBody>
                  <a:tcPr marL="68580" marR="68580" marT="0" marB="0"/>
                </a:tc>
              </a:tr>
              <a:tr h="164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rPr>
                        <a:t>12. State morality in IR</a:t>
                      </a:r>
                    </a:p>
                    <a:p>
                      <a:pPr marL="0" marR="0" algn="l">
                        <a:lnSpc>
                          <a:spcPct val="100000"/>
                        </a:lnSpc>
                        <a:spcBef>
                          <a:spcPts val="0"/>
                        </a:spcBef>
                        <a:spcAft>
                          <a:spcPts val="0"/>
                        </a:spcAft>
                      </a:pP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r>
                        <a:rPr lang="en-US" sz="2800" dirty="0" smtClean="0">
                          <a:effectLst/>
                          <a:latin typeface="Times New Roman" pitchFamily="18" charset="0"/>
                          <a:ea typeface="Calibri"/>
                          <a:cs typeface="Times New Roman" pitchFamily="18" charset="0"/>
                        </a:rPr>
                        <a:t>No morality </a:t>
                      </a: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00000"/>
                        </a:lnSpc>
                        <a:spcBef>
                          <a:spcPts val="0"/>
                        </a:spcBef>
                        <a:spcAft>
                          <a:spcPts val="0"/>
                        </a:spcAft>
                      </a:pPr>
                      <a:r>
                        <a:rPr lang="en-US" sz="2800" dirty="0" smtClean="0">
                          <a:effectLst/>
                          <a:latin typeface="Times New Roman" pitchFamily="18" charset="0"/>
                          <a:ea typeface="Calibri"/>
                          <a:cs typeface="Times New Roman" pitchFamily="18" charset="0"/>
                        </a:rPr>
                        <a:t>Morality </a:t>
                      </a:r>
                      <a:endParaRPr lang="en-US" sz="2800" dirty="0">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 xmlns:p14="http://schemas.microsoft.com/office/powerpoint/2010/main" val="2134613645"/>
      </p:ext>
    </p:extLst>
  </p:cSld>
  <p:clrMapOvr>
    <a:masterClrMapping/>
  </p:clrMapOvr>
  <p:transition advTm="436"/>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914400" lvl="2" indent="0">
              <a:buNone/>
            </a:pPr>
            <a:r>
              <a:rPr lang="en-US" sz="2800" b="1" dirty="0">
                <a:latin typeface="Times New Roman" pitchFamily="18" charset="0"/>
                <a:ea typeface="Times New Roman"/>
                <a:cs typeface="Times New Roman" pitchFamily="18" charset="0"/>
              </a:rPr>
              <a:t>5.4.3. </a:t>
            </a:r>
            <a:r>
              <a:rPr lang="en-US" sz="2800" b="1" u="sng" dirty="0" smtClean="0">
                <a:latin typeface="Times New Roman" pitchFamily="18" charset="0"/>
                <a:cs typeface="Times New Roman" pitchFamily="18" charset="0"/>
              </a:rPr>
              <a:t>Marxism/Structuralism/Neo-Marxism</a:t>
            </a:r>
            <a:r>
              <a:rPr lang="en-US" sz="2800" dirty="0" smtClean="0">
                <a:hlinkClick r:id="rId3"/>
              </a:rPr>
              <a:t> </a:t>
            </a:r>
            <a:r>
              <a:rPr lang="en-US" sz="1800" dirty="0" smtClean="0">
                <a:hlinkClick r:id="rId3"/>
              </a:rPr>
              <a:t>https://slideplayer.com/slide/6118863/</a:t>
            </a:r>
            <a:endParaRPr lang="en-US" sz="1800" b="1" u="sng" dirty="0" smtClean="0">
              <a:latin typeface="Times New Roman" pitchFamily="18" charset="0"/>
              <a:cs typeface="Times New Roman" pitchFamily="18" charset="0"/>
            </a:endParaRPr>
          </a:p>
          <a:p>
            <a:pPr marL="0" indent="0" algn="just">
              <a:buFont typeface="Wingdings" pitchFamily="2" charset="2"/>
              <a:buChar char="Ø"/>
            </a:pPr>
            <a:r>
              <a:rPr lang="en-US" sz="2400" b="1" dirty="0" smtClean="0">
                <a:solidFill>
                  <a:srgbClr val="00B0F0"/>
                </a:solidFill>
                <a:latin typeface="Times New Roman" pitchFamily="18" charset="0"/>
                <a:ea typeface="Calibri"/>
                <a:cs typeface="Times New Roman" pitchFamily="18" charset="0"/>
              </a:rPr>
              <a:t>Marxism/ Structuralism </a:t>
            </a:r>
            <a:r>
              <a:rPr lang="en-US" sz="2400" dirty="0" smtClean="0">
                <a:solidFill>
                  <a:prstClr val="black"/>
                </a:solidFill>
                <a:latin typeface="Times New Roman" pitchFamily="18" charset="0"/>
                <a:ea typeface="Calibri"/>
                <a:cs typeface="Times New Roman" pitchFamily="18" charset="0"/>
              </a:rPr>
              <a:t>critique of both realism and </a:t>
            </a:r>
            <a:r>
              <a:rPr lang="en-US" sz="2400" dirty="0">
                <a:solidFill>
                  <a:prstClr val="black"/>
                </a:solidFill>
                <a:latin typeface="Times New Roman" pitchFamily="18" charset="0"/>
                <a:ea typeface="Calibri"/>
                <a:cs typeface="Times New Roman" pitchFamily="18" charset="0"/>
              </a:rPr>
              <a:t>l</a:t>
            </a:r>
            <a:r>
              <a:rPr lang="en-US" sz="2400" dirty="0" smtClean="0">
                <a:solidFill>
                  <a:prstClr val="black"/>
                </a:solidFill>
                <a:latin typeface="Times New Roman" pitchFamily="18" charset="0"/>
                <a:ea typeface="Calibri"/>
                <a:cs typeface="Times New Roman" pitchFamily="18" charset="0"/>
              </a:rPr>
              <a:t>iberalism  concentrated on the </a:t>
            </a:r>
            <a:r>
              <a:rPr lang="en-US" sz="2400" b="1" dirty="0" smtClean="0">
                <a:solidFill>
                  <a:srgbClr val="7030A0"/>
                </a:solidFill>
                <a:latin typeface="Times New Roman" pitchFamily="18" charset="0"/>
                <a:ea typeface="Calibri"/>
                <a:cs typeface="Times New Roman" pitchFamily="18" charset="0"/>
              </a:rPr>
              <a:t>inequalities</a:t>
            </a:r>
            <a:r>
              <a:rPr lang="en-US" sz="2400" dirty="0" smtClean="0">
                <a:solidFill>
                  <a:prstClr val="black"/>
                </a:solidFill>
                <a:latin typeface="Times New Roman" pitchFamily="18" charset="0"/>
                <a:ea typeface="Calibri"/>
                <a:cs typeface="Times New Roman" pitchFamily="18" charset="0"/>
              </a:rPr>
              <a:t> that exist within the international system, </a:t>
            </a:r>
            <a:r>
              <a:rPr lang="en-US" sz="2400" b="1" u="sng" dirty="0" smtClean="0">
                <a:solidFill>
                  <a:srgbClr val="0070C0"/>
                </a:solidFill>
                <a:latin typeface="Times New Roman" pitchFamily="18" charset="0"/>
                <a:ea typeface="Calibri"/>
                <a:cs typeface="Times New Roman" pitchFamily="18" charset="0"/>
              </a:rPr>
              <a:t>inequalities of wealth</a:t>
            </a:r>
            <a:r>
              <a:rPr lang="en-US" sz="2400" b="1" dirty="0" smtClean="0">
                <a:solidFill>
                  <a:srgbClr val="0070C0"/>
                </a:solidFill>
                <a:latin typeface="Times New Roman" pitchFamily="18" charset="0"/>
                <a:ea typeface="Calibri"/>
                <a:cs typeface="Times New Roman" pitchFamily="18" charset="0"/>
              </a:rPr>
              <a:t> </a:t>
            </a:r>
            <a:r>
              <a:rPr lang="en-US" sz="2400" dirty="0" smtClean="0">
                <a:latin typeface="Times New Roman" pitchFamily="18" charset="0"/>
                <a:ea typeface="Calibri"/>
                <a:cs typeface="Times New Roman" pitchFamily="18" charset="0"/>
              </a:rPr>
              <a:t>between the rich </a:t>
            </a:r>
            <a:r>
              <a:rPr lang="en-US" sz="2400" b="1" dirty="0" smtClean="0">
                <a:solidFill>
                  <a:srgbClr val="7030A0"/>
                </a:solidFill>
                <a:latin typeface="Times New Roman" pitchFamily="18" charset="0"/>
                <a:ea typeface="Calibri"/>
                <a:cs typeface="Times New Roman" pitchFamily="18" charset="0"/>
              </a:rPr>
              <a:t>‘North/West’</a:t>
            </a:r>
            <a:r>
              <a:rPr lang="en-US" sz="2400" dirty="0" smtClean="0">
                <a:solidFill>
                  <a:prstClr val="black"/>
                </a:solidFill>
                <a:latin typeface="Times New Roman" pitchFamily="18" charset="0"/>
                <a:ea typeface="Calibri"/>
                <a:cs typeface="Times New Roman" pitchFamily="18" charset="0"/>
              </a:rPr>
              <a:t> or the </a:t>
            </a:r>
            <a:r>
              <a:rPr lang="en-US" sz="2400" b="1" dirty="0" smtClean="0">
                <a:solidFill>
                  <a:srgbClr val="FF0000"/>
                </a:solidFill>
                <a:latin typeface="Times New Roman" pitchFamily="18" charset="0"/>
                <a:ea typeface="Calibri"/>
                <a:cs typeface="Times New Roman" pitchFamily="18" charset="0"/>
              </a:rPr>
              <a:t>‘First World’ </a:t>
            </a:r>
            <a:r>
              <a:rPr lang="en-US" sz="2400" dirty="0" smtClean="0">
                <a:solidFill>
                  <a:prstClr val="black"/>
                </a:solidFill>
                <a:latin typeface="Times New Roman" pitchFamily="18" charset="0"/>
                <a:ea typeface="Calibri"/>
                <a:cs typeface="Times New Roman" pitchFamily="18" charset="0"/>
              </a:rPr>
              <a:t>and the poor </a:t>
            </a:r>
            <a:r>
              <a:rPr lang="en-US" sz="2400" b="1" dirty="0" smtClean="0">
                <a:solidFill>
                  <a:srgbClr val="7030A0"/>
                </a:solidFill>
                <a:latin typeface="Times New Roman" pitchFamily="18" charset="0"/>
                <a:ea typeface="Calibri"/>
                <a:cs typeface="Times New Roman" pitchFamily="18" charset="0"/>
              </a:rPr>
              <a:t>‘South’ </a:t>
            </a:r>
            <a:r>
              <a:rPr lang="en-US" sz="2400" dirty="0" smtClean="0">
                <a:solidFill>
                  <a:prstClr val="black"/>
                </a:solidFill>
                <a:latin typeface="Times New Roman" pitchFamily="18" charset="0"/>
                <a:ea typeface="Calibri"/>
                <a:cs typeface="Times New Roman" pitchFamily="18" charset="0"/>
              </a:rPr>
              <a:t>or the </a:t>
            </a:r>
            <a:r>
              <a:rPr lang="en-US" sz="2400" b="1" dirty="0" smtClean="0">
                <a:solidFill>
                  <a:srgbClr val="FF0000"/>
                </a:solidFill>
                <a:latin typeface="Times New Roman" pitchFamily="18" charset="0"/>
                <a:ea typeface="Calibri"/>
                <a:cs typeface="Times New Roman" pitchFamily="18" charset="0"/>
              </a:rPr>
              <a:t>‘Third World’.</a:t>
            </a:r>
            <a:endParaRPr lang="en-AU" sz="2400" dirty="0" smtClean="0">
              <a:solidFill>
                <a:srgbClr val="0045D0"/>
              </a:solidFill>
              <a:latin typeface="Times New Roman" pitchFamily="18" charset="0"/>
              <a:cs typeface="Times New Roman" pitchFamily="18" charset="0"/>
            </a:endParaRPr>
          </a:p>
          <a:p>
            <a:pPr marL="0" lvl="0" indent="0" algn="just">
              <a:buNone/>
            </a:pPr>
            <a:r>
              <a:rPr lang="en-AU" sz="2400" dirty="0" smtClean="0">
                <a:solidFill>
                  <a:srgbClr val="0045D0"/>
                </a:solidFill>
                <a:latin typeface="Times New Roman" pitchFamily="18" charset="0"/>
                <a:cs typeface="Times New Roman" pitchFamily="18" charset="0"/>
              </a:rPr>
              <a:t>Origins</a:t>
            </a:r>
            <a:r>
              <a:rPr lang="en-AU" sz="2400" dirty="0" smtClean="0">
                <a:solidFill>
                  <a:prstClr val="black"/>
                </a:solidFill>
                <a:latin typeface="Times New Roman" pitchFamily="18" charset="0"/>
                <a:cs typeface="Times New Roman" pitchFamily="18" charset="0"/>
              </a:rPr>
              <a:t>: </a:t>
            </a:r>
          </a:p>
          <a:p>
            <a:pPr lvl="0" algn="just"/>
            <a:r>
              <a:rPr lang="en-AU" sz="2400" dirty="0" smtClean="0">
                <a:solidFill>
                  <a:prstClr val="black"/>
                </a:solidFill>
                <a:latin typeface="Times New Roman" pitchFamily="18" charset="0"/>
                <a:cs typeface="Times New Roman" pitchFamily="18" charset="0"/>
              </a:rPr>
              <a:t>Marxism: the 19</a:t>
            </a:r>
            <a:r>
              <a:rPr lang="en-AU" sz="2400" baseline="30000" dirty="0" smtClean="0">
                <a:solidFill>
                  <a:prstClr val="black"/>
                </a:solidFill>
                <a:latin typeface="Times New Roman" pitchFamily="18" charset="0"/>
                <a:cs typeface="Times New Roman" pitchFamily="18" charset="0"/>
              </a:rPr>
              <a:t>th</a:t>
            </a:r>
            <a:r>
              <a:rPr lang="en-AU" sz="2400" dirty="0" smtClean="0">
                <a:solidFill>
                  <a:prstClr val="black"/>
                </a:solidFill>
                <a:latin typeface="Times New Roman" pitchFamily="18" charset="0"/>
                <a:cs typeface="Times New Roman" pitchFamily="18" charset="0"/>
              </a:rPr>
              <a:t> century writings of </a:t>
            </a:r>
            <a:r>
              <a:rPr lang="en-AU" sz="2400" b="1" dirty="0" smtClean="0">
                <a:solidFill>
                  <a:prstClr val="black"/>
                </a:solidFill>
                <a:latin typeface="Times New Roman" pitchFamily="18" charset="0"/>
                <a:cs typeface="Times New Roman" pitchFamily="18" charset="0"/>
              </a:rPr>
              <a:t>Karl Marx and Friedrich Engels.</a:t>
            </a:r>
          </a:p>
          <a:p>
            <a:pPr lvl="0" algn="just"/>
            <a:r>
              <a:rPr lang="en-AU" sz="2400" dirty="0" smtClean="0">
                <a:solidFill>
                  <a:prstClr val="black"/>
                </a:solidFill>
                <a:latin typeface="Times New Roman" pitchFamily="18" charset="0"/>
                <a:cs typeface="Times New Roman" pitchFamily="18" charset="0"/>
              </a:rPr>
              <a:t>Neo-Marxism: 20</a:t>
            </a:r>
            <a:r>
              <a:rPr lang="en-AU" sz="2400" baseline="30000" dirty="0" smtClean="0">
                <a:solidFill>
                  <a:prstClr val="black"/>
                </a:solidFill>
                <a:latin typeface="Times New Roman" pitchFamily="18" charset="0"/>
                <a:cs typeface="Times New Roman" pitchFamily="18" charset="0"/>
              </a:rPr>
              <a:t>th</a:t>
            </a:r>
            <a:r>
              <a:rPr lang="en-AU" sz="2400" dirty="0" smtClean="0">
                <a:solidFill>
                  <a:prstClr val="black"/>
                </a:solidFill>
                <a:latin typeface="Times New Roman" pitchFamily="18" charset="0"/>
                <a:cs typeface="Times New Roman" pitchFamily="18" charset="0"/>
              </a:rPr>
              <a:t> century writings adapting Marxism to later developments in Marxism</a:t>
            </a:r>
            <a:endParaRPr lang="en-AU" sz="2400" dirty="0" smtClean="0">
              <a:solidFill>
                <a:srgbClr val="0045D0"/>
              </a:solidFill>
              <a:latin typeface="Times New Roman" pitchFamily="18" charset="0"/>
              <a:cs typeface="Times New Roman" pitchFamily="18" charset="0"/>
            </a:endParaRPr>
          </a:p>
          <a:p>
            <a:pPr marL="0" indent="0">
              <a:buNone/>
            </a:pPr>
            <a:r>
              <a:rPr lang="en-AU" sz="2400" dirty="0" smtClean="0">
                <a:solidFill>
                  <a:srgbClr val="0045D0"/>
                </a:solidFill>
                <a:latin typeface="Times New Roman" pitchFamily="18" charset="0"/>
                <a:cs typeface="Times New Roman" pitchFamily="18" charset="0"/>
              </a:rPr>
              <a:t>Principles:</a:t>
            </a:r>
          </a:p>
          <a:p>
            <a:r>
              <a:rPr lang="en-AU" sz="2400" dirty="0" smtClean="0">
                <a:latin typeface="Times New Roman" pitchFamily="18" charset="0"/>
                <a:cs typeface="Times New Roman" pitchFamily="18" charset="0"/>
              </a:rPr>
              <a:t>Fundamental feature of society is </a:t>
            </a:r>
            <a:r>
              <a:rPr lang="en-AU" sz="2400" b="1" u="sng" dirty="0" smtClean="0">
                <a:solidFill>
                  <a:srgbClr val="00B0F0"/>
                </a:solidFill>
                <a:latin typeface="Times New Roman" pitchFamily="18" charset="0"/>
                <a:cs typeface="Times New Roman" pitchFamily="18" charset="0"/>
              </a:rPr>
              <a:t>economic relationships</a:t>
            </a:r>
          </a:p>
          <a:p>
            <a:r>
              <a:rPr lang="en-US" sz="2400" dirty="0" smtClean="0">
                <a:latin typeface="Times New Roman" pitchFamily="18" charset="0"/>
                <a:cs typeface="Times New Roman" pitchFamily="18" charset="0"/>
              </a:rPr>
              <a:t>Marxism</a:t>
            </a:r>
            <a:r>
              <a:rPr lang="en-US" sz="2400" dirty="0" smtClean="0">
                <a:latin typeface="Times New Roman" pitchFamily="18" charset="0"/>
                <a:ea typeface="Calibri"/>
                <a:cs typeface="Times New Roman" pitchFamily="18" charset="0"/>
              </a:rPr>
              <a:t> is an ideology that argues that a </a:t>
            </a:r>
            <a:r>
              <a:rPr lang="en-US" sz="2400" b="1" u="sng" dirty="0" smtClean="0">
                <a:solidFill>
                  <a:srgbClr val="FF0000"/>
                </a:solidFill>
                <a:latin typeface="Times New Roman" pitchFamily="18" charset="0"/>
                <a:ea typeface="Calibri"/>
                <a:cs typeface="Times New Roman" pitchFamily="18" charset="0"/>
              </a:rPr>
              <a:t>capitalist society </a:t>
            </a:r>
            <a:r>
              <a:rPr lang="en-US" sz="2400" dirty="0" smtClean="0">
                <a:latin typeface="Times New Roman" pitchFamily="18" charset="0"/>
                <a:ea typeface="Calibri"/>
                <a:cs typeface="Times New Roman" pitchFamily="18" charset="0"/>
              </a:rPr>
              <a:t>is divided into </a:t>
            </a:r>
            <a:r>
              <a:rPr lang="en-US" sz="2400" b="1" u="sng" dirty="0" smtClean="0">
                <a:latin typeface="Times New Roman" pitchFamily="18" charset="0"/>
                <a:ea typeface="Calibri"/>
                <a:cs typeface="Times New Roman" pitchFamily="18" charset="0"/>
              </a:rPr>
              <a:t>two contradictory classes </a:t>
            </a:r>
            <a:r>
              <a:rPr lang="en-US" sz="2400" dirty="0" smtClean="0">
                <a:latin typeface="Times New Roman" pitchFamily="18" charset="0"/>
                <a:ea typeface="Calibri"/>
                <a:cs typeface="Times New Roman" pitchFamily="18" charset="0"/>
              </a:rPr>
              <a:t>=   </a:t>
            </a:r>
            <a:r>
              <a:rPr lang="en-AU" sz="2400" b="1" dirty="0" smtClean="0">
                <a:latin typeface="Times New Roman" pitchFamily="18" charset="0"/>
                <a:cs typeface="Times New Roman" pitchFamily="18" charset="0"/>
              </a:rPr>
              <a:t>Bourgeoisie</a:t>
            </a:r>
            <a:r>
              <a:rPr lang="en-AU" sz="2400" dirty="0" smtClean="0">
                <a:latin typeface="Times New Roman" pitchFamily="18" charset="0"/>
                <a:cs typeface="Times New Roman" pitchFamily="18" charset="0"/>
              </a:rPr>
              <a:t> (capitalists) who own the means of production </a:t>
            </a:r>
            <a:r>
              <a:rPr lang="en-AU" sz="2400" b="1" dirty="0" smtClean="0">
                <a:latin typeface="Times New Roman" pitchFamily="18" charset="0"/>
                <a:cs typeface="Times New Roman" pitchFamily="18" charset="0"/>
              </a:rPr>
              <a:t>(capital) </a:t>
            </a:r>
            <a:r>
              <a:rPr lang="en-AU" sz="2400" dirty="0" smtClean="0">
                <a:latin typeface="Times New Roman" pitchFamily="18" charset="0"/>
                <a:cs typeface="Times New Roman" pitchFamily="18" charset="0"/>
              </a:rPr>
              <a:t>and </a:t>
            </a:r>
            <a:r>
              <a:rPr lang="en-AU" sz="2400" b="1" dirty="0" smtClean="0">
                <a:latin typeface="Times New Roman" pitchFamily="18" charset="0"/>
                <a:cs typeface="Times New Roman" pitchFamily="18" charset="0"/>
              </a:rPr>
              <a:t>Proletariat (workers) </a:t>
            </a:r>
            <a:r>
              <a:rPr lang="en-AU" sz="2400" dirty="0" smtClean="0">
                <a:latin typeface="Times New Roman" pitchFamily="18" charset="0"/>
                <a:cs typeface="Times New Roman" pitchFamily="18" charset="0"/>
              </a:rPr>
              <a:t>who own only their </a:t>
            </a:r>
            <a:r>
              <a:rPr lang="en-AU" sz="2400" b="1" dirty="0" smtClean="0">
                <a:latin typeface="Times New Roman" pitchFamily="18" charset="0"/>
                <a:cs typeface="Times New Roman" pitchFamily="18" charset="0"/>
              </a:rPr>
              <a:t>labour power</a:t>
            </a:r>
            <a:r>
              <a:rPr lang="en-AU" sz="2400"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marL="514350" lvl="0" indent="-514350" algn="just">
              <a:buFont typeface="Wingdings" pitchFamily="2" charset="2"/>
              <a:buChar char="v"/>
            </a:pPr>
            <a:endParaRPr lang="en-US" sz="2400" b="1" dirty="0" smtClean="0">
              <a:solidFill>
                <a:srgbClr val="00B0F0"/>
              </a:solidFill>
              <a:latin typeface="Times New Roman" pitchFamily="18" charset="0"/>
              <a:ea typeface="Calibri"/>
              <a:cs typeface="Times New Roman" pitchFamily="18" charset="0"/>
            </a:endParaRPr>
          </a:p>
          <a:p>
            <a:endParaRPr lang="en-US" sz="2400" b="1" i="1" dirty="0" smtClean="0">
              <a:solidFill>
                <a:srgbClr val="7030A0"/>
              </a:solidFill>
              <a:latin typeface="Times New Roman" pitchFamily="18" charset="0"/>
              <a:cs typeface="Times New Roman" pitchFamily="18" charset="0"/>
            </a:endParaRPr>
          </a:p>
          <a:p>
            <a:pPr marL="914400" lvl="2" indent="0">
              <a:lnSpc>
                <a:spcPct val="150000"/>
              </a:lnSpc>
              <a:buNone/>
            </a:pPr>
            <a:endParaRPr lang="en-US" dirty="0">
              <a:solidFill>
                <a:prstClr val="black"/>
              </a:solidFill>
              <a:latin typeface="Times New Roman"/>
              <a:ea typeface="Times New Roman"/>
            </a:endParaRPr>
          </a:p>
        </p:txBody>
      </p:sp>
    </p:spTree>
    <p:extLst>
      <p:ext uri="{BB962C8B-B14F-4D97-AF65-F5344CB8AC3E}">
        <p14:creationId xmlns="" xmlns:p14="http://schemas.microsoft.com/office/powerpoint/2010/main" val="3232747003"/>
      </p:ext>
    </p:extLst>
  </p:cSld>
  <p:clrMapOvr>
    <a:masterClrMapping/>
  </p:clrMapOvr>
  <p:transition advTm="436"/>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Font typeface="Wingdings" pitchFamily="2" charset="2"/>
              <a:buChar char="ü"/>
            </a:pPr>
            <a:r>
              <a:rPr lang="en-US" sz="2600" dirty="0" smtClean="0">
                <a:latin typeface="Times New Roman" pitchFamily="18" charset="0"/>
                <a:cs typeface="Times New Roman" pitchFamily="18" charset="0"/>
              </a:rPr>
              <a:t>Marx wrote that the power </a:t>
            </a:r>
            <a:r>
              <a:rPr lang="en-US" sz="2600" b="1" dirty="0" smtClean="0">
                <a:solidFill>
                  <a:srgbClr val="FF0000"/>
                </a:solidFill>
                <a:latin typeface="Times New Roman" pitchFamily="18" charset="0"/>
                <a:cs typeface="Times New Roman" pitchFamily="18" charset="0"/>
              </a:rPr>
              <a:t>relationships between </a:t>
            </a:r>
            <a:r>
              <a:rPr lang="en-AU" sz="2600" b="1" u="sng" dirty="0" smtClean="0">
                <a:solidFill>
                  <a:srgbClr val="00B0F0"/>
                </a:solidFill>
                <a:latin typeface="Times New Roman" pitchFamily="18" charset="0"/>
                <a:cs typeface="Times New Roman" pitchFamily="18" charset="0"/>
              </a:rPr>
              <a:t>Bourgeoisie (capitalists) </a:t>
            </a:r>
            <a:r>
              <a:rPr lang="en-US" sz="2600" b="1" dirty="0" smtClean="0">
                <a:solidFill>
                  <a:srgbClr val="FF0000"/>
                </a:solidFill>
                <a:latin typeface="Times New Roman" pitchFamily="18" charset="0"/>
                <a:cs typeface="Times New Roman" pitchFamily="18" charset="0"/>
              </a:rPr>
              <a:t>and </a:t>
            </a:r>
            <a:r>
              <a:rPr lang="en-AU" sz="2600" b="1" u="sng" dirty="0" smtClean="0">
                <a:solidFill>
                  <a:srgbClr val="00B0F0"/>
                </a:solidFill>
                <a:latin typeface="Times New Roman" pitchFamily="18" charset="0"/>
                <a:cs typeface="Times New Roman" pitchFamily="18" charset="0"/>
              </a:rPr>
              <a:t>Proletariat (workers)</a:t>
            </a:r>
            <a:r>
              <a:rPr lang="en-US" sz="2600" b="1" u="sng" dirty="0" smtClean="0">
                <a:solidFill>
                  <a:srgbClr val="00B0F0"/>
                </a:solidFill>
                <a:latin typeface="Times New Roman" pitchFamily="18" charset="0"/>
                <a:cs typeface="Times New Roman" pitchFamily="18" charset="0"/>
              </a:rPr>
              <a:t> </a:t>
            </a:r>
            <a:r>
              <a:rPr lang="en-US" sz="2600" b="1" dirty="0" smtClean="0">
                <a:solidFill>
                  <a:srgbClr val="FF0000"/>
                </a:solidFill>
                <a:latin typeface="Times New Roman" pitchFamily="18" charset="0"/>
                <a:cs typeface="Times New Roman" pitchFamily="18" charset="0"/>
              </a:rPr>
              <a:t>were inherently exploitative and would inevitably create class conflict</a:t>
            </a:r>
            <a:r>
              <a:rPr lang="en-US" sz="2600" dirty="0" smtClean="0">
                <a:latin typeface="Times New Roman" pitchFamily="18" charset="0"/>
                <a:cs typeface="Times New Roman" pitchFamily="18" charset="0"/>
              </a:rPr>
              <a:t>.</a:t>
            </a:r>
          </a:p>
          <a:p>
            <a:pPr algn="just">
              <a:buFont typeface="Wingdings" pitchFamily="2" charset="2"/>
              <a:buChar char="ü"/>
            </a:pPr>
            <a:r>
              <a:rPr lang="en-US" sz="2600" dirty="0" smtClean="0">
                <a:latin typeface="Times New Roman" pitchFamily="18" charset="0"/>
                <a:cs typeface="Times New Roman" pitchFamily="18" charset="0"/>
              </a:rPr>
              <a:t>Thus, Marxism is a </a:t>
            </a:r>
            <a:r>
              <a:rPr lang="en-US" sz="2600" b="1" u="sng" dirty="0" smtClean="0">
                <a:solidFill>
                  <a:srgbClr val="FF0000"/>
                </a:solidFill>
                <a:latin typeface="Times New Roman" pitchFamily="18" charset="0"/>
                <a:cs typeface="Times New Roman" pitchFamily="18" charset="0"/>
              </a:rPr>
              <a:t>social, political, and economic </a:t>
            </a:r>
            <a:r>
              <a:rPr lang="en-US" sz="2600" dirty="0" smtClean="0">
                <a:latin typeface="Times New Roman" pitchFamily="18" charset="0"/>
                <a:cs typeface="Times New Roman" pitchFamily="18" charset="0"/>
              </a:rPr>
              <a:t>theory originated by Karl Marx, which focuses on the struggle between </a:t>
            </a:r>
            <a:r>
              <a:rPr lang="en-US" sz="2600" b="1" u="sng" dirty="0" smtClean="0">
                <a:solidFill>
                  <a:srgbClr val="00B0F0"/>
                </a:solidFill>
                <a:latin typeface="Times New Roman" pitchFamily="18" charset="0"/>
                <a:cs typeface="Times New Roman" pitchFamily="18" charset="0"/>
              </a:rPr>
              <a:t>capitalists and the working class</a:t>
            </a:r>
            <a:r>
              <a:rPr lang="en-US" sz="2600" dirty="0" smtClean="0">
                <a:latin typeface="Times New Roman" pitchFamily="18" charset="0"/>
                <a:cs typeface="Times New Roman" pitchFamily="18" charset="0"/>
              </a:rPr>
              <a:t>.</a:t>
            </a:r>
          </a:p>
          <a:p>
            <a:pPr algn="just">
              <a:buFont typeface="Wingdings" pitchFamily="2" charset="2"/>
              <a:buChar char="ü"/>
            </a:pPr>
            <a:r>
              <a:rPr lang="en-US" sz="2600" dirty="0" smtClean="0">
                <a:solidFill>
                  <a:prstClr val="black"/>
                </a:solidFill>
                <a:latin typeface="Times New Roman" pitchFamily="18" charset="0"/>
                <a:cs typeface="Times New Roman" pitchFamily="18" charset="0"/>
              </a:rPr>
              <a:t>This conflict would ultimately lead to a </a:t>
            </a:r>
            <a:r>
              <a:rPr lang="en-US" sz="2600" b="1" dirty="0" smtClean="0">
                <a:solidFill>
                  <a:srgbClr val="00B050"/>
                </a:solidFill>
                <a:latin typeface="Times New Roman" pitchFamily="18" charset="0"/>
                <a:cs typeface="Times New Roman" pitchFamily="18" charset="0"/>
              </a:rPr>
              <a:t>revolution in which the </a:t>
            </a:r>
            <a:r>
              <a:rPr lang="en-US" sz="2600" b="1" u="sng" dirty="0" smtClean="0">
                <a:solidFill>
                  <a:srgbClr val="00B050"/>
                </a:solidFill>
                <a:latin typeface="Times New Roman" pitchFamily="18" charset="0"/>
                <a:cs typeface="Times New Roman" pitchFamily="18" charset="0"/>
              </a:rPr>
              <a:t>working class </a:t>
            </a:r>
            <a:r>
              <a:rPr lang="en-US" sz="2600" b="1" dirty="0" smtClean="0">
                <a:solidFill>
                  <a:srgbClr val="00B050"/>
                </a:solidFill>
                <a:latin typeface="Times New Roman" pitchFamily="18" charset="0"/>
                <a:cs typeface="Times New Roman" pitchFamily="18" charset="0"/>
              </a:rPr>
              <a:t>would overthrow the </a:t>
            </a:r>
            <a:r>
              <a:rPr lang="en-US" sz="2600" b="1" u="sng" dirty="0" smtClean="0">
                <a:solidFill>
                  <a:srgbClr val="00B050"/>
                </a:solidFill>
                <a:latin typeface="Times New Roman" pitchFamily="18" charset="0"/>
                <a:cs typeface="Times New Roman" pitchFamily="18" charset="0"/>
              </a:rPr>
              <a:t>capitalist class </a:t>
            </a:r>
            <a:r>
              <a:rPr lang="en-US" sz="2600" b="1" dirty="0" smtClean="0">
                <a:solidFill>
                  <a:srgbClr val="00B050"/>
                </a:solidFill>
                <a:latin typeface="Times New Roman" pitchFamily="18" charset="0"/>
                <a:cs typeface="Times New Roman" pitchFamily="18" charset="0"/>
              </a:rPr>
              <a:t>and seize control of the economy</a:t>
            </a:r>
            <a:r>
              <a:rPr lang="en-US" sz="2600" dirty="0" smtClean="0">
                <a:solidFill>
                  <a:prstClr val="black"/>
                </a:solidFill>
                <a:latin typeface="Times New Roman" pitchFamily="18" charset="0"/>
                <a:cs typeface="Times New Roman" pitchFamily="18" charset="0"/>
              </a:rPr>
              <a:t>.</a:t>
            </a:r>
          </a:p>
          <a:p>
            <a:pPr>
              <a:buFont typeface="Wingdings" pitchFamily="2" charset="2"/>
              <a:buChar char="Ø"/>
            </a:pPr>
            <a:r>
              <a:rPr lang="en-US" sz="2600" dirty="0" smtClean="0">
                <a:solidFill>
                  <a:prstClr val="black"/>
                </a:solidFill>
                <a:latin typeface="Times New Roman" pitchFamily="18" charset="0"/>
                <a:cs typeface="Times New Roman" pitchFamily="18" charset="0"/>
              </a:rPr>
              <a:t>Thus, </a:t>
            </a:r>
            <a:r>
              <a:rPr lang="en-US" sz="2600" dirty="0" smtClean="0">
                <a:latin typeface="Times New Roman" pitchFamily="18" charset="0"/>
                <a:cs typeface="Times New Roman" pitchFamily="18" charset="0"/>
              </a:rPr>
              <a:t>for </a:t>
            </a:r>
            <a:r>
              <a:rPr lang="en-US" sz="2600" dirty="0" err="1" smtClean="0">
                <a:latin typeface="Times New Roman" pitchFamily="18" charset="0"/>
                <a:cs typeface="Times New Roman" pitchFamily="18" charset="0"/>
              </a:rPr>
              <a:t>structuralists</a:t>
            </a:r>
            <a:r>
              <a:rPr lang="en-US" sz="2600" dirty="0" smtClean="0">
                <a:latin typeface="Times New Roman" pitchFamily="18" charset="0"/>
                <a:cs typeface="Times New Roman" pitchFamily="18" charset="0"/>
              </a:rPr>
              <a:t> the fundamental units of analysis are </a:t>
            </a:r>
            <a:r>
              <a:rPr lang="en-US" sz="2600" b="1" u="sng" dirty="0" smtClean="0">
                <a:solidFill>
                  <a:srgbClr val="FF0000"/>
                </a:solidFill>
                <a:latin typeface="Times New Roman" pitchFamily="18" charset="0"/>
                <a:cs typeface="Times New Roman" pitchFamily="18" charset="0"/>
              </a:rPr>
              <a:t>not states</a:t>
            </a:r>
            <a:r>
              <a:rPr lang="en-US" sz="2600" u="sng" dirty="0" smtClean="0">
                <a:latin typeface="Times New Roman" pitchFamily="18" charset="0"/>
                <a:cs typeface="Times New Roman" pitchFamily="18" charset="0"/>
              </a:rPr>
              <a:t>, but </a:t>
            </a:r>
            <a:r>
              <a:rPr lang="en-US" sz="2600" b="1" u="sng" dirty="0" smtClean="0">
                <a:solidFill>
                  <a:srgbClr val="00B0F0"/>
                </a:solidFill>
                <a:latin typeface="Times New Roman" pitchFamily="18" charset="0"/>
                <a:cs typeface="Times New Roman" pitchFamily="18" charset="0"/>
              </a:rPr>
              <a:t>social classes and the international system of production and exchange</a:t>
            </a:r>
            <a:r>
              <a:rPr lang="en-US" sz="2600" u="sng" dirty="0" smtClean="0">
                <a:latin typeface="Times New Roman" pitchFamily="18" charset="0"/>
                <a:cs typeface="Times New Roman" pitchFamily="18" charset="0"/>
              </a:rPr>
              <a:t>.</a:t>
            </a:r>
          </a:p>
          <a:p>
            <a:pPr algn="just">
              <a:buFont typeface="Wingdings" pitchFamily="2" charset="2"/>
              <a:buChar char="Ø"/>
            </a:pPr>
            <a:r>
              <a:rPr lang="en-US" sz="2600" dirty="0" smtClean="0">
                <a:latin typeface="Times New Roman"/>
              </a:rPr>
              <a:t>Structuralism can be seen as a perspective on the world which prioritizes the dilemma of the </a:t>
            </a:r>
            <a:r>
              <a:rPr lang="en-US" sz="2600" b="1" u="sng" dirty="0" smtClean="0">
                <a:latin typeface="Times New Roman"/>
              </a:rPr>
              <a:t>poor,  the marginalized and the oppressed. </a:t>
            </a:r>
          </a:p>
          <a:p>
            <a:pPr>
              <a:buNone/>
            </a:pPr>
            <a:endParaRPr lang="en-US" sz="2800" dirty="0" smtClean="0">
              <a:latin typeface="Times New Roman" pitchFamily="18" charset="0"/>
              <a:cs typeface="Times New Roman" pitchFamily="18" charset="0"/>
            </a:endParaRPr>
          </a:p>
          <a:p>
            <a:pPr marL="914400" lvl="2" indent="0">
              <a:lnSpc>
                <a:spcPct val="150000"/>
              </a:lnSpc>
              <a:buNone/>
            </a:pPr>
            <a:endParaRPr lang="en-US" dirty="0">
              <a:solidFill>
                <a:prstClr val="black"/>
              </a:solidFill>
              <a:latin typeface="Times New Roman"/>
              <a:ea typeface="Times New Roman"/>
            </a:endParaRPr>
          </a:p>
        </p:txBody>
      </p:sp>
    </p:spTree>
    <p:extLst>
      <p:ext uri="{BB962C8B-B14F-4D97-AF65-F5344CB8AC3E}">
        <p14:creationId xmlns="" xmlns:p14="http://schemas.microsoft.com/office/powerpoint/2010/main" val="3232747003"/>
      </p:ext>
    </p:extLst>
  </p:cSld>
  <p:clrMapOvr>
    <a:masterClrMapping/>
  </p:clrMapOvr>
  <p:transition advTm="436"/>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Font typeface="Wingdings" pitchFamily="2" charset="2"/>
              <a:buChar char="Ø"/>
            </a:pPr>
            <a:r>
              <a:rPr lang="en-US" sz="2800" dirty="0" err="1" smtClean="0">
                <a:latin typeface="Times New Roman"/>
              </a:rPr>
              <a:t>Structuralists</a:t>
            </a:r>
            <a:r>
              <a:rPr lang="en-US" sz="2800" dirty="0" smtClean="0">
                <a:latin typeface="Times New Roman"/>
              </a:rPr>
              <a:t> </a:t>
            </a:r>
            <a:r>
              <a:rPr lang="en-US" sz="2800" dirty="0">
                <a:latin typeface="Times New Roman"/>
              </a:rPr>
              <a:t>argue that global economic </a:t>
            </a:r>
            <a:r>
              <a:rPr lang="en-US" sz="2800" dirty="0" smtClean="0">
                <a:latin typeface="Times New Roman"/>
              </a:rPr>
              <a:t>relations are </a:t>
            </a:r>
            <a:r>
              <a:rPr lang="en-US" sz="2800" dirty="0">
                <a:latin typeface="Times New Roman"/>
              </a:rPr>
              <a:t>structured so as to </a:t>
            </a:r>
            <a:r>
              <a:rPr lang="en-US" sz="2800" b="1" u="sng" dirty="0">
                <a:latin typeface="Times New Roman"/>
              </a:rPr>
              <a:t>benefit certain social classes</a:t>
            </a:r>
            <a:r>
              <a:rPr lang="en-US" sz="2800" dirty="0">
                <a:latin typeface="Times New Roman"/>
              </a:rPr>
              <a:t>, and that the resulting ‘</a:t>
            </a:r>
            <a:r>
              <a:rPr lang="en-US" sz="2800" b="1" u="sng" dirty="0">
                <a:latin typeface="Times New Roman"/>
              </a:rPr>
              <a:t>world-system</a:t>
            </a:r>
            <a:r>
              <a:rPr lang="en-US" sz="2800" dirty="0">
                <a:latin typeface="Times New Roman"/>
              </a:rPr>
              <a:t>’ is </a:t>
            </a:r>
            <a:r>
              <a:rPr lang="en-US" sz="2800" dirty="0" smtClean="0">
                <a:latin typeface="Times New Roman"/>
              </a:rPr>
              <a:t>fundamentally </a:t>
            </a:r>
            <a:r>
              <a:rPr lang="en-US" sz="2800" b="1" dirty="0" smtClean="0">
                <a:solidFill>
                  <a:srgbClr val="00B0F0"/>
                </a:solidFill>
                <a:latin typeface="Times New Roman"/>
              </a:rPr>
              <a:t>unjust</a:t>
            </a:r>
            <a:r>
              <a:rPr lang="en-US" sz="2800" dirty="0" smtClean="0">
                <a:latin typeface="Times New Roman"/>
              </a:rPr>
              <a:t>.</a:t>
            </a:r>
          </a:p>
          <a:p>
            <a:pPr marL="342900" lvl="1" indent="-342900" algn="just">
              <a:buFont typeface="Wingdings" pitchFamily="2" charset="2"/>
              <a:buChar char="ü"/>
            </a:pPr>
            <a:r>
              <a:rPr lang="en-US" dirty="0" smtClean="0">
                <a:solidFill>
                  <a:prstClr val="black"/>
                </a:solidFill>
                <a:latin typeface="Times New Roman" pitchFamily="18" charset="0"/>
                <a:ea typeface="Calibri"/>
                <a:cs typeface="Times New Roman" pitchFamily="18" charset="0"/>
              </a:rPr>
              <a:t>Marxist  focus on </a:t>
            </a:r>
            <a:r>
              <a:rPr lang="en-US" b="1" i="1" dirty="0" smtClean="0">
                <a:solidFill>
                  <a:srgbClr val="FF0000"/>
                </a:solidFill>
                <a:latin typeface="Times New Roman" pitchFamily="18" charset="0"/>
                <a:ea typeface="Calibri"/>
                <a:cs typeface="Times New Roman" pitchFamily="18" charset="0"/>
              </a:rPr>
              <a:t>dependency, exploitation and the international division of labor </a:t>
            </a:r>
            <a:r>
              <a:rPr lang="en-US" dirty="0" smtClean="0">
                <a:solidFill>
                  <a:prstClr val="black"/>
                </a:solidFill>
                <a:latin typeface="Times New Roman" pitchFamily="18" charset="0"/>
                <a:ea typeface="Calibri"/>
                <a:cs typeface="Times New Roman" pitchFamily="18" charset="0"/>
              </a:rPr>
              <a:t>which relegated the vast majority of the global population to the extremes of poverty</a:t>
            </a:r>
            <a:r>
              <a:rPr lang="en-US" dirty="0" smtClean="0">
                <a:solidFill>
                  <a:prstClr val="black"/>
                </a:solidFill>
                <a:latin typeface="Times New Roman" pitchFamily="18" charset="0"/>
                <a:cs typeface="Times New Roman" pitchFamily="18" charset="0"/>
              </a:rPr>
              <a:t>.</a:t>
            </a:r>
          </a:p>
          <a:p>
            <a:pPr marL="342900" lvl="1" indent="-342900" algn="just">
              <a:buFont typeface="Wingdings" pitchFamily="2" charset="2"/>
              <a:buChar char="ü"/>
            </a:pPr>
            <a:r>
              <a:rPr lang="en-US" dirty="0" smtClean="0">
                <a:latin typeface="Times New Roman" pitchFamily="18" charset="0"/>
                <a:cs typeface="Times New Roman" pitchFamily="18" charset="0"/>
              </a:rPr>
              <a:t>Capitalists seek to </a:t>
            </a:r>
            <a:r>
              <a:rPr lang="en-US" b="1" u="sng" dirty="0" smtClean="0">
                <a:latin typeface="Times New Roman" pitchFamily="18" charset="0"/>
                <a:cs typeface="Times New Roman" pitchFamily="18" charset="0"/>
              </a:rPr>
              <a:t>maximize profits by exploiting workers</a:t>
            </a:r>
          </a:p>
          <a:p>
            <a:pPr lvl="0" algn="just">
              <a:buFont typeface="Wingdings" pitchFamily="2" charset="2"/>
              <a:buChar char="ü"/>
            </a:pPr>
            <a:r>
              <a:rPr lang="en-US" sz="2800" dirty="0" smtClean="0">
                <a:solidFill>
                  <a:prstClr val="black"/>
                </a:solidFill>
                <a:latin typeface="Times New Roman" pitchFamily="18" charset="0"/>
                <a:ea typeface="Calibri"/>
                <a:cs typeface="Times New Roman" pitchFamily="18" charset="0"/>
              </a:rPr>
              <a:t>Accordingly the </a:t>
            </a:r>
            <a:r>
              <a:rPr lang="en-US" sz="2800" b="1" i="1" dirty="0" smtClean="0">
                <a:solidFill>
                  <a:srgbClr val="FF0000"/>
                </a:solidFill>
                <a:latin typeface="Times New Roman" pitchFamily="18" charset="0"/>
                <a:ea typeface="Calibri"/>
                <a:cs typeface="Times New Roman" pitchFamily="18" charset="0"/>
              </a:rPr>
              <a:t>class system </a:t>
            </a:r>
            <a:r>
              <a:rPr lang="en-US" sz="2800" dirty="0" smtClean="0">
                <a:solidFill>
                  <a:prstClr val="black"/>
                </a:solidFill>
                <a:latin typeface="Times New Roman" pitchFamily="18" charset="0"/>
                <a:ea typeface="Calibri"/>
                <a:cs typeface="Times New Roman" pitchFamily="18" charset="0"/>
              </a:rPr>
              <a:t>that pre-dominated internally within capitalist societies, producing </a:t>
            </a:r>
            <a:r>
              <a:rPr lang="en-US" sz="2800" b="1" i="1" dirty="0" smtClean="0">
                <a:solidFill>
                  <a:srgbClr val="FF0000"/>
                </a:solidFill>
                <a:latin typeface="Times New Roman" pitchFamily="18" charset="0"/>
                <a:ea typeface="Calibri"/>
                <a:cs typeface="Times New Roman" pitchFamily="18" charset="0"/>
              </a:rPr>
              <a:t>Centre-periphery</a:t>
            </a:r>
            <a:r>
              <a:rPr lang="en-US" sz="2800" dirty="0" smtClean="0">
                <a:solidFill>
                  <a:prstClr val="black"/>
                </a:solidFill>
                <a:latin typeface="Times New Roman" pitchFamily="18" charset="0"/>
                <a:ea typeface="Calibri"/>
                <a:cs typeface="Times New Roman" pitchFamily="18" charset="0"/>
              </a:rPr>
              <a:t> relations that permeated every aspect of international social, economic and political life. </a:t>
            </a:r>
          </a:p>
          <a:p>
            <a:pPr marL="914400" lvl="2" indent="0">
              <a:lnSpc>
                <a:spcPct val="150000"/>
              </a:lnSpc>
              <a:buNone/>
            </a:pPr>
            <a:endParaRPr lang="en-US" sz="2800" dirty="0">
              <a:solidFill>
                <a:prstClr val="black"/>
              </a:solidFill>
              <a:latin typeface="Times New Roman"/>
              <a:ea typeface="Times New Roman"/>
            </a:endParaRPr>
          </a:p>
        </p:txBody>
      </p:sp>
    </p:spTree>
    <p:extLst>
      <p:ext uri="{BB962C8B-B14F-4D97-AF65-F5344CB8AC3E}">
        <p14:creationId xmlns="" xmlns:p14="http://schemas.microsoft.com/office/powerpoint/2010/main" val="75371"/>
      </p:ext>
    </p:extLst>
  </p:cSld>
  <p:clrMapOvr>
    <a:masterClrMapping/>
  </p:clrMapOvr>
  <p:transition advTm="436"/>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lvl="0" algn="just">
              <a:buNone/>
            </a:pPr>
            <a:r>
              <a:rPr lang="en-US" b="1" u="sng" dirty="0" smtClean="0">
                <a:solidFill>
                  <a:prstClr val="black"/>
                </a:solidFill>
                <a:latin typeface="Times New Roman"/>
              </a:rPr>
              <a:t>NOTE:</a:t>
            </a:r>
            <a:r>
              <a:rPr lang="en-US" b="1" dirty="0" smtClean="0">
                <a:solidFill>
                  <a:prstClr val="black"/>
                </a:solidFill>
                <a:latin typeface="Times New Roman"/>
              </a:rPr>
              <a:t> </a:t>
            </a:r>
          </a:p>
          <a:p>
            <a:pPr lvl="0" algn="just">
              <a:buFont typeface="Wingdings" pitchFamily="2" charset="2"/>
              <a:buChar char="Ø"/>
            </a:pPr>
            <a:r>
              <a:rPr lang="en-US" dirty="0" smtClean="0">
                <a:solidFill>
                  <a:prstClr val="black"/>
                </a:solidFill>
                <a:latin typeface="Times New Roman"/>
              </a:rPr>
              <a:t>While</a:t>
            </a:r>
            <a:r>
              <a:rPr lang="en-US" dirty="0">
                <a:solidFill>
                  <a:prstClr val="black"/>
                </a:solidFill>
                <a:latin typeface="Times New Roman"/>
              </a:rPr>
              <a:t>, liberal pluralist approaches emphasizing the profoundly interconnected nature of international economic relations or </a:t>
            </a:r>
            <a:r>
              <a:rPr lang="en-US" b="1" dirty="0">
                <a:solidFill>
                  <a:srgbClr val="FF0000"/>
                </a:solidFill>
                <a:latin typeface="Times New Roman" pitchFamily="18" charset="0"/>
                <a:ea typeface="Calibri"/>
                <a:cs typeface="Times New Roman" pitchFamily="18" charset="0"/>
              </a:rPr>
              <a:t>networks of economic interdependence </a:t>
            </a:r>
            <a:r>
              <a:rPr lang="en-US" dirty="0">
                <a:solidFill>
                  <a:prstClr val="black"/>
                </a:solidFill>
                <a:latin typeface="Times New Roman"/>
              </a:rPr>
              <a:t> and the importance of non-state actors </a:t>
            </a:r>
            <a:r>
              <a:rPr lang="en-US" dirty="0">
                <a:solidFill>
                  <a:prstClr val="black"/>
                </a:solidFill>
                <a:latin typeface="Times New Roman" pitchFamily="18" charset="0"/>
                <a:ea typeface="Calibri"/>
                <a:cs typeface="Times New Roman" pitchFamily="18" charset="0"/>
              </a:rPr>
              <a:t>as a basis of increasing international cooperation founded on trade and financial interactions, </a:t>
            </a:r>
            <a:endParaRPr lang="en-US" dirty="0" smtClean="0">
              <a:solidFill>
                <a:prstClr val="black"/>
              </a:solidFill>
              <a:latin typeface="Times New Roman" pitchFamily="18" charset="0"/>
              <a:ea typeface="Calibri"/>
              <a:cs typeface="Times New Roman" pitchFamily="18" charset="0"/>
            </a:endParaRPr>
          </a:p>
          <a:p>
            <a:pPr lvl="0" algn="just">
              <a:buFont typeface="Wingdings" pitchFamily="2" charset="2"/>
              <a:buChar char="Ø"/>
            </a:pPr>
            <a:r>
              <a:rPr lang="en-US" b="1" dirty="0" smtClean="0">
                <a:solidFill>
                  <a:srgbClr val="00B050"/>
                </a:solidFill>
                <a:latin typeface="Times New Roman" pitchFamily="18" charset="0"/>
                <a:ea typeface="Calibri"/>
                <a:cs typeface="Times New Roman" pitchFamily="18" charset="0"/>
              </a:rPr>
              <a:t>Neo-Marxist </a:t>
            </a:r>
            <a:r>
              <a:rPr lang="en-US" b="1" dirty="0">
                <a:solidFill>
                  <a:srgbClr val="00B050"/>
                </a:solidFill>
                <a:latin typeface="Times New Roman" pitchFamily="18" charset="0"/>
                <a:ea typeface="Calibri"/>
                <a:cs typeface="Times New Roman" pitchFamily="18" charset="0"/>
              </a:rPr>
              <a:t>structuralism </a:t>
            </a:r>
            <a:r>
              <a:rPr lang="en-US" dirty="0">
                <a:solidFill>
                  <a:prstClr val="black"/>
                </a:solidFill>
                <a:latin typeface="Times New Roman" pitchFamily="18" charset="0"/>
                <a:ea typeface="Calibri"/>
                <a:cs typeface="Times New Roman" pitchFamily="18" charset="0"/>
              </a:rPr>
              <a:t>viewed these processes as the basis of </a:t>
            </a:r>
            <a:r>
              <a:rPr lang="en-US" b="1" i="1" dirty="0">
                <a:solidFill>
                  <a:srgbClr val="FF0000"/>
                </a:solidFill>
                <a:latin typeface="Times New Roman" pitchFamily="18" charset="0"/>
                <a:ea typeface="Calibri"/>
                <a:cs typeface="Times New Roman" pitchFamily="18" charset="0"/>
              </a:rPr>
              <a:t>inequality, the debt burden, violence and instability.</a:t>
            </a:r>
          </a:p>
          <a:p>
            <a:pPr marL="914400" lvl="2" indent="0">
              <a:lnSpc>
                <a:spcPct val="150000"/>
              </a:lnSpc>
              <a:buNone/>
            </a:pPr>
            <a:endParaRPr lang="en-US" dirty="0">
              <a:solidFill>
                <a:prstClr val="black"/>
              </a:solidFill>
              <a:latin typeface="Times New Roman"/>
              <a:ea typeface="Times New Roman"/>
            </a:endParaRPr>
          </a:p>
          <a:p>
            <a:pPr marL="0" lvl="0" indent="0" algn="just">
              <a:buNone/>
            </a:pPr>
            <a:endParaRPr lang="en-US" sz="2800" dirty="0">
              <a:solidFill>
                <a:prstClr val="black"/>
              </a:solidFill>
              <a:latin typeface="Times New Roman" pitchFamily="18" charset="0"/>
              <a:ea typeface="Calibri"/>
              <a:cs typeface="Times New Roman" pitchFamily="18" charset="0"/>
            </a:endParaRPr>
          </a:p>
          <a:p>
            <a:pPr marL="0" indent="0" algn="just">
              <a:buNone/>
            </a:pPr>
            <a:endParaRPr lang="en-US" sz="28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232747003"/>
      </p:ext>
    </p:extLst>
  </p:cSld>
  <p:clrMapOvr>
    <a:masterClrMapping/>
  </p:clrMapOvr>
  <p:transition advTm="436"/>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914400" lvl="2" indent="0">
              <a:lnSpc>
                <a:spcPct val="150000"/>
              </a:lnSpc>
              <a:buNone/>
            </a:pPr>
            <a:r>
              <a:rPr lang="en-US" sz="2200" b="1" dirty="0">
                <a:solidFill>
                  <a:prstClr val="black"/>
                </a:solidFill>
                <a:latin typeface="Times New Roman"/>
                <a:ea typeface="Times New Roman"/>
              </a:rPr>
              <a:t>5.4.4. Critical </a:t>
            </a:r>
            <a:r>
              <a:rPr lang="en-US" sz="2200" b="1" dirty="0" smtClean="0">
                <a:solidFill>
                  <a:prstClr val="black"/>
                </a:solidFill>
                <a:latin typeface="Times New Roman"/>
                <a:ea typeface="Times New Roman"/>
              </a:rPr>
              <a:t>theory</a:t>
            </a:r>
          </a:p>
          <a:p>
            <a:pPr lvl="0" algn="just">
              <a:buClr>
                <a:srgbClr val="93A299"/>
              </a:buClr>
              <a:buFont typeface="Wingdings" pitchFamily="2" charset="2"/>
              <a:buChar char="ü"/>
            </a:pPr>
            <a:r>
              <a:rPr lang="en-US" sz="2200" dirty="0" smtClean="0">
                <a:latin typeface="Times New Roman" pitchFamily="18" charset="0"/>
                <a:cs typeface="Times New Roman" pitchFamily="18" charset="0"/>
              </a:rPr>
              <a:t>The leading scholars of this theory are </a:t>
            </a:r>
            <a:r>
              <a:rPr lang="en-US" sz="2200" b="1" i="1" dirty="0" err="1" smtClean="0">
                <a:latin typeface="Times New Roman" pitchFamily="18" charset="0"/>
                <a:cs typeface="Times New Roman" pitchFamily="18" charset="0"/>
              </a:rPr>
              <a:t>Jurgen</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Habermas</a:t>
            </a:r>
            <a:r>
              <a:rPr lang="en-US" sz="2200" b="1" i="1" dirty="0" smtClean="0">
                <a:latin typeface="Times New Roman" pitchFamily="18" charset="0"/>
                <a:cs typeface="Times New Roman" pitchFamily="18" charset="0"/>
              </a:rPr>
              <a:t>, Robert Cox </a:t>
            </a:r>
            <a:r>
              <a:rPr lang="en-US" sz="2200" dirty="0" smtClean="0">
                <a:latin typeface="Times New Roman" pitchFamily="18" charset="0"/>
                <a:cs typeface="Times New Roman" pitchFamily="18" charset="0"/>
              </a:rPr>
              <a:t>and </a:t>
            </a:r>
            <a:r>
              <a:rPr lang="en-US" sz="2200" b="1" i="1" dirty="0" smtClean="0">
                <a:latin typeface="Times New Roman" pitchFamily="18" charset="0"/>
                <a:cs typeface="Times New Roman" pitchFamily="18" charset="0"/>
              </a:rPr>
              <a:t>Andrew </a:t>
            </a:r>
            <a:r>
              <a:rPr lang="en-US" sz="2200" b="1" i="1" dirty="0" err="1" smtClean="0">
                <a:latin typeface="Times New Roman" pitchFamily="18" charset="0"/>
                <a:cs typeface="Times New Roman" pitchFamily="18" charset="0"/>
              </a:rPr>
              <a:t>Linklater</a:t>
            </a:r>
            <a:r>
              <a:rPr lang="en-US" sz="2200" dirty="0" smtClean="0">
                <a:latin typeface="Times New Roman" pitchFamily="18" charset="0"/>
                <a:cs typeface="Times New Roman" pitchFamily="18" charset="0"/>
              </a:rPr>
              <a:t>.</a:t>
            </a:r>
            <a:endParaRPr lang="en-US" sz="2200" dirty="0" smtClean="0">
              <a:latin typeface="Times New Roman"/>
              <a:cs typeface="Times New Roman" pitchFamily="18" charset="0"/>
            </a:endParaRPr>
          </a:p>
          <a:p>
            <a:pPr lvl="0" algn="just">
              <a:buClr>
                <a:srgbClr val="93A299"/>
              </a:buClr>
              <a:buFont typeface="Wingdings" pitchFamily="2" charset="2"/>
              <a:buChar char="ü"/>
            </a:pPr>
            <a:r>
              <a:rPr lang="en-US" sz="2200" dirty="0" smtClean="0">
                <a:latin typeface="Times New Roman"/>
                <a:ea typeface="Calibri"/>
              </a:rPr>
              <a:t>Critical theory refers to a set of </a:t>
            </a:r>
            <a:r>
              <a:rPr lang="en-US" sz="2200" b="1" i="1" dirty="0" smtClean="0">
                <a:latin typeface="Times New Roman"/>
                <a:ea typeface="Calibri"/>
              </a:rPr>
              <a:t>Marxist-inspired</a:t>
            </a:r>
            <a:r>
              <a:rPr lang="en-US" sz="2200" dirty="0" smtClean="0">
                <a:latin typeface="Times New Roman"/>
                <a:ea typeface="Calibri"/>
              </a:rPr>
              <a:t> critical analyses of international theory and practice. </a:t>
            </a:r>
          </a:p>
          <a:p>
            <a:pPr lvl="0" algn="just">
              <a:buClr>
                <a:srgbClr val="93A299"/>
              </a:buClr>
              <a:buFont typeface="Wingdings" pitchFamily="2" charset="2"/>
              <a:buChar char="ü"/>
            </a:pPr>
            <a:r>
              <a:rPr lang="en-US" sz="2200" b="1" i="1" dirty="0" err="1" smtClean="0">
                <a:latin typeface="Times New Roman" pitchFamily="18" charset="0"/>
                <a:cs typeface="Times New Roman" pitchFamily="18" charset="0"/>
              </a:rPr>
              <a:t>Jurgen</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Habermas</a:t>
            </a:r>
            <a:r>
              <a:rPr lang="en-US" sz="2200" b="1" i="1"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emphasizes on the intimate connection between </a:t>
            </a:r>
            <a:r>
              <a:rPr lang="en-US" sz="2200" b="1" u="sng" dirty="0" smtClean="0">
                <a:latin typeface="Times New Roman" pitchFamily="18" charset="0"/>
                <a:cs typeface="Times New Roman" pitchFamily="18" charset="0"/>
              </a:rPr>
              <a:t>knowledge and interests</a:t>
            </a:r>
            <a:r>
              <a:rPr lang="en-US" sz="2200" dirty="0" smtClean="0">
                <a:latin typeface="Times New Roman" pitchFamily="18" charset="0"/>
                <a:cs typeface="Times New Roman" pitchFamily="18" charset="0"/>
              </a:rPr>
              <a:t>.</a:t>
            </a:r>
          </a:p>
          <a:p>
            <a:pPr lvl="0" algn="just">
              <a:buFont typeface="Wingdings" pitchFamily="2" charset="2"/>
              <a:buChar char="ü"/>
            </a:pPr>
            <a:r>
              <a:rPr lang="en-US" sz="2200" dirty="0">
                <a:solidFill>
                  <a:prstClr val="black"/>
                </a:solidFill>
                <a:latin typeface="Times New Roman" pitchFamily="18" charset="0"/>
                <a:cs typeface="Times New Roman" pitchFamily="18" charset="0"/>
              </a:rPr>
              <a:t>Accordingly, concept of truth is established by </a:t>
            </a:r>
            <a:r>
              <a:rPr lang="en-US" sz="2200" b="1" i="1" dirty="0">
                <a:solidFill>
                  <a:srgbClr val="00B0F0"/>
                </a:solidFill>
                <a:latin typeface="Times New Roman" pitchFamily="18" charset="0"/>
                <a:cs typeface="Times New Roman" pitchFamily="18" charset="0"/>
              </a:rPr>
              <a:t>rational consensus</a:t>
            </a:r>
            <a:r>
              <a:rPr lang="en-US" sz="2200" dirty="0">
                <a:solidFill>
                  <a:prstClr val="black"/>
                </a:solidFill>
                <a:latin typeface="Times New Roman" pitchFamily="18" charset="0"/>
                <a:cs typeface="Times New Roman" pitchFamily="18" charset="0"/>
              </a:rPr>
              <a:t>. What is </a:t>
            </a:r>
            <a:r>
              <a:rPr lang="en-US" sz="2200" b="1" dirty="0">
                <a:solidFill>
                  <a:srgbClr val="FF0000"/>
                </a:solidFill>
                <a:latin typeface="Times New Roman" pitchFamily="18" charset="0"/>
                <a:cs typeface="Times New Roman" pitchFamily="18" charset="0"/>
              </a:rPr>
              <a:t>true is what is agreed to be true</a:t>
            </a:r>
            <a:r>
              <a:rPr lang="en-US" sz="2200" dirty="0">
                <a:solidFill>
                  <a:prstClr val="black"/>
                </a:solidFill>
                <a:latin typeface="Times New Roman" pitchFamily="18" charset="0"/>
                <a:cs typeface="Times New Roman" pitchFamily="18" charset="0"/>
              </a:rPr>
              <a:t>, but this consensus must have specific rational features, otherwise truth loses all meaning.</a:t>
            </a:r>
          </a:p>
          <a:p>
            <a:pPr lvl="0" algn="just">
              <a:buFont typeface="Wingdings" pitchFamily="2" charset="2"/>
              <a:buChar char="ü"/>
            </a:pPr>
            <a:r>
              <a:rPr lang="en-US" sz="2200" dirty="0">
                <a:solidFill>
                  <a:prstClr val="black"/>
                </a:solidFill>
                <a:latin typeface="Times New Roman" pitchFamily="18" charset="0"/>
                <a:cs typeface="Times New Roman" pitchFamily="18" charset="0"/>
              </a:rPr>
              <a:t>For </a:t>
            </a:r>
            <a:r>
              <a:rPr lang="en-US" sz="2200" b="1" i="1" dirty="0">
                <a:solidFill>
                  <a:srgbClr val="FF0000"/>
                </a:solidFill>
                <a:latin typeface="Times New Roman" pitchFamily="18" charset="0"/>
                <a:cs typeface="Times New Roman" pitchFamily="18" charset="0"/>
              </a:rPr>
              <a:t>Andrew </a:t>
            </a:r>
            <a:r>
              <a:rPr lang="en-US" sz="2200" b="1" i="1" dirty="0" err="1">
                <a:solidFill>
                  <a:srgbClr val="FF0000"/>
                </a:solidFill>
                <a:latin typeface="Times New Roman" pitchFamily="18" charset="0"/>
                <a:cs typeface="Times New Roman" pitchFamily="18" charset="0"/>
              </a:rPr>
              <a:t>Linklater</a:t>
            </a:r>
            <a:r>
              <a:rPr lang="en-US" sz="2200" dirty="0">
                <a:solidFill>
                  <a:prstClr val="black"/>
                </a:solidFill>
                <a:latin typeface="Times New Roman" pitchFamily="18" charset="0"/>
                <a:cs typeface="Times New Roman" pitchFamily="18" charset="0"/>
              </a:rPr>
              <a:t>, another leading critical theorist in the field, questions of </a:t>
            </a:r>
            <a:r>
              <a:rPr lang="en-US" sz="2200" b="1" i="1" dirty="0">
                <a:solidFill>
                  <a:srgbClr val="00B0F0"/>
                </a:solidFill>
                <a:latin typeface="Times New Roman" pitchFamily="18" charset="0"/>
                <a:cs typeface="Times New Roman" pitchFamily="18" charset="0"/>
              </a:rPr>
              <a:t>inclusion and exclusion</a:t>
            </a:r>
            <a:r>
              <a:rPr lang="en-US" sz="2200" dirty="0">
                <a:solidFill>
                  <a:prstClr val="black"/>
                </a:solidFill>
                <a:latin typeface="Times New Roman" pitchFamily="18" charset="0"/>
                <a:cs typeface="Times New Roman" pitchFamily="18" charset="0"/>
              </a:rPr>
              <a:t> are central to international relations.</a:t>
            </a:r>
          </a:p>
          <a:p>
            <a:pPr lvl="0" algn="just">
              <a:buFont typeface="Wingdings" pitchFamily="2" charset="2"/>
              <a:buChar char="ü"/>
            </a:pPr>
            <a:r>
              <a:rPr lang="en-US" sz="2200" dirty="0">
                <a:solidFill>
                  <a:prstClr val="black"/>
                </a:solidFill>
                <a:latin typeface="Times New Roman" pitchFamily="18" charset="0"/>
                <a:cs typeface="Times New Roman" pitchFamily="18" charset="0"/>
              </a:rPr>
              <a:t> He advocates a </a:t>
            </a:r>
            <a:r>
              <a:rPr lang="en-US" sz="2200" b="1" i="1" dirty="0">
                <a:solidFill>
                  <a:srgbClr val="00B0F0"/>
                </a:solidFill>
                <a:latin typeface="Times New Roman" pitchFamily="18" charset="0"/>
                <a:cs typeface="Times New Roman" pitchFamily="18" charset="0"/>
              </a:rPr>
              <a:t>community of humankind </a:t>
            </a:r>
            <a:r>
              <a:rPr lang="en-US" sz="2200" dirty="0">
                <a:solidFill>
                  <a:prstClr val="black"/>
                </a:solidFill>
                <a:latin typeface="Times New Roman" pitchFamily="18" charset="0"/>
                <a:cs typeface="Times New Roman" pitchFamily="18" charset="0"/>
              </a:rPr>
              <a:t>and he wants to construct new forms of inter-national political relations that are able to include </a:t>
            </a:r>
            <a:r>
              <a:rPr lang="en-US" sz="2200" b="1" i="1" dirty="0">
                <a:solidFill>
                  <a:srgbClr val="00B050"/>
                </a:solidFill>
                <a:latin typeface="Times New Roman" pitchFamily="18" charset="0"/>
                <a:cs typeface="Times New Roman" pitchFamily="18" charset="0"/>
              </a:rPr>
              <a:t>all people on equal grounds</a:t>
            </a:r>
            <a:r>
              <a:rPr lang="en-US" sz="2200" dirty="0">
                <a:solidFill>
                  <a:prstClr val="black"/>
                </a:solidFill>
                <a:latin typeface="Times New Roman" pitchFamily="18" charset="0"/>
                <a:cs typeface="Times New Roman" pitchFamily="18" charset="0"/>
              </a:rPr>
              <a:t>.</a:t>
            </a:r>
          </a:p>
          <a:p>
            <a:pPr lvl="0" algn="just">
              <a:buFont typeface="Wingdings" pitchFamily="2" charset="2"/>
              <a:buChar char="ü"/>
            </a:pPr>
            <a:r>
              <a:rPr lang="en-US" sz="2200" dirty="0">
                <a:solidFill>
                  <a:prstClr val="black"/>
                </a:solidFill>
                <a:latin typeface="Times New Roman"/>
                <a:ea typeface="Calibri"/>
              </a:rPr>
              <a:t>Finally, Critical theorists also provide a voice to individuals who have frequently been </a:t>
            </a:r>
            <a:r>
              <a:rPr lang="en-US" sz="2200" b="1" i="1" u="sng" dirty="0">
                <a:solidFill>
                  <a:srgbClr val="00B0F0"/>
                </a:solidFill>
                <a:latin typeface="Times New Roman"/>
                <a:ea typeface="Calibri"/>
              </a:rPr>
              <a:t>marginalized</a:t>
            </a:r>
            <a:r>
              <a:rPr lang="en-US" sz="2200" dirty="0">
                <a:solidFill>
                  <a:prstClr val="black"/>
                </a:solidFill>
                <a:latin typeface="Times New Roman"/>
                <a:ea typeface="Calibri"/>
              </a:rPr>
              <a:t>, particularly </a:t>
            </a:r>
            <a:r>
              <a:rPr lang="en-US" sz="2200" b="1" dirty="0">
                <a:solidFill>
                  <a:srgbClr val="FF0000"/>
                </a:solidFill>
                <a:latin typeface="Times New Roman"/>
                <a:ea typeface="Calibri"/>
              </a:rPr>
              <a:t>women</a:t>
            </a:r>
            <a:r>
              <a:rPr lang="en-US" sz="2200" dirty="0">
                <a:solidFill>
                  <a:prstClr val="black"/>
                </a:solidFill>
                <a:latin typeface="Times New Roman"/>
                <a:ea typeface="Calibri"/>
              </a:rPr>
              <a:t> and those from the </a:t>
            </a:r>
            <a:r>
              <a:rPr lang="en-US" sz="2200" u="sng" dirty="0">
                <a:solidFill>
                  <a:srgbClr val="FF0000"/>
                </a:solidFill>
                <a:latin typeface="Times New Roman"/>
                <a:ea typeface="Calibri"/>
              </a:rPr>
              <a:t>Global South.</a:t>
            </a:r>
            <a:endParaRPr lang="en-US" sz="2200" u="sng" dirty="0">
              <a:solidFill>
                <a:srgbClr val="FF0000"/>
              </a:solidFill>
              <a:latin typeface="Times New Roman" pitchFamily="18" charset="0"/>
              <a:cs typeface="Times New Roman" pitchFamily="18" charset="0"/>
            </a:endParaRPr>
          </a:p>
          <a:p>
            <a:pPr lvl="0" algn="just">
              <a:buClr>
                <a:srgbClr val="93A299"/>
              </a:buClr>
              <a:buFont typeface="Wingdings" pitchFamily="2" charset="2"/>
              <a:buChar char="ü"/>
            </a:pPr>
            <a:endParaRPr lang="en-US" sz="2200" dirty="0" smtClean="0">
              <a:latin typeface="Times New Roman" pitchFamily="18" charset="0"/>
              <a:cs typeface="Times New Roman" pitchFamily="18" charset="0"/>
            </a:endParaRPr>
          </a:p>
          <a:p>
            <a:pPr algn="just">
              <a:buFont typeface="Wingdings" pitchFamily="2" charset="2"/>
              <a:buChar char="ü"/>
            </a:pPr>
            <a:endParaRPr lang="en-US" sz="2200" b="1" i="1" dirty="0" smtClean="0">
              <a:latin typeface="Times New Roman"/>
              <a:ea typeface="Calibri"/>
            </a:endParaRPr>
          </a:p>
          <a:p>
            <a:pPr marL="914400" lvl="2" indent="0">
              <a:lnSpc>
                <a:spcPct val="150000"/>
              </a:lnSpc>
              <a:buNone/>
            </a:pPr>
            <a:endParaRPr lang="en-US" sz="2200" dirty="0">
              <a:solidFill>
                <a:prstClr val="black"/>
              </a:solidFill>
              <a:latin typeface="Times New Roman"/>
              <a:ea typeface="Times New Roman"/>
            </a:endParaRPr>
          </a:p>
        </p:txBody>
      </p:sp>
    </p:spTree>
    <p:extLst>
      <p:ext uri="{BB962C8B-B14F-4D97-AF65-F5344CB8AC3E}">
        <p14:creationId xmlns="" xmlns:p14="http://schemas.microsoft.com/office/powerpoint/2010/main" val="1787989856"/>
      </p:ext>
    </p:extLst>
  </p:cSld>
  <p:clrMapOvr>
    <a:masterClrMapping/>
  </p:clrMapOvr>
  <p:transition advTm="436"/>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914400" lvl="2" indent="0">
              <a:buNone/>
            </a:pPr>
            <a:r>
              <a:rPr lang="en-US" b="1" dirty="0">
                <a:solidFill>
                  <a:prstClr val="black"/>
                </a:solidFill>
                <a:latin typeface="Times New Roman"/>
                <a:ea typeface="Times New Roman"/>
              </a:rPr>
              <a:t>5.4.5. </a:t>
            </a:r>
            <a:r>
              <a:rPr lang="en-US" b="1" dirty="0" smtClean="0">
                <a:solidFill>
                  <a:prstClr val="black"/>
                </a:solidFill>
                <a:latin typeface="Times New Roman"/>
                <a:ea typeface="Times New Roman"/>
              </a:rPr>
              <a:t>Constructivism </a:t>
            </a:r>
            <a:r>
              <a:rPr lang="en-US" sz="1400" b="1" dirty="0" smtClean="0">
                <a:solidFill>
                  <a:prstClr val="black"/>
                </a:solidFill>
                <a:latin typeface="Times New Roman"/>
                <a:ea typeface="Times New Roman"/>
              </a:rPr>
              <a:t>(</a:t>
            </a:r>
            <a:r>
              <a:rPr lang="en-US" sz="1400" dirty="0" smtClean="0">
                <a:hlinkClick r:id="rId3"/>
              </a:rPr>
              <a:t>https://cupdf.com/document/ir-501-lecture-notes-constructivist-theories-of-ir.html</a:t>
            </a:r>
            <a:r>
              <a:rPr lang="en-US" sz="1400" dirty="0" smtClean="0"/>
              <a:t>)</a:t>
            </a:r>
            <a:endParaRPr lang="en-US" sz="1400" b="1" dirty="0" smtClean="0">
              <a:solidFill>
                <a:prstClr val="black"/>
              </a:solidFill>
              <a:latin typeface="Times New Roman"/>
              <a:ea typeface="Times New Roman"/>
            </a:endParaRPr>
          </a:p>
          <a:p>
            <a:pPr algn="just">
              <a:buFont typeface="Wingdings" pitchFamily="2" charset="2"/>
              <a:buChar char="ü"/>
            </a:pPr>
            <a:r>
              <a:rPr lang="en-US" sz="2400" dirty="0" smtClean="0">
                <a:latin typeface="Times New Roman" pitchFamily="18" charset="0"/>
                <a:ea typeface="Calibri"/>
                <a:cs typeface="Times New Roman" pitchFamily="18" charset="0"/>
              </a:rPr>
              <a:t>Constructivism is a theory commonly viewed as a </a:t>
            </a:r>
            <a:r>
              <a:rPr lang="en-US" sz="2400" b="1" i="1" dirty="0" smtClean="0">
                <a:solidFill>
                  <a:srgbClr val="FF0000"/>
                </a:solidFill>
                <a:latin typeface="Times New Roman" pitchFamily="18" charset="0"/>
                <a:ea typeface="Calibri"/>
                <a:cs typeface="Times New Roman" pitchFamily="18" charset="0"/>
              </a:rPr>
              <a:t>middle ground.</a:t>
            </a:r>
          </a:p>
          <a:p>
            <a:pPr algn="just">
              <a:buFont typeface="Wingdings" pitchFamily="2" charset="2"/>
              <a:buChar char="ü"/>
            </a:pPr>
            <a:r>
              <a:rPr lang="en-US" sz="2400" dirty="0" smtClean="0">
                <a:latin typeface="Times New Roman" pitchFamily="18" charset="0"/>
                <a:ea typeface="Calibri"/>
                <a:cs typeface="Times New Roman" pitchFamily="18" charset="0"/>
              </a:rPr>
              <a:t>Constructivism is a distinctive approach to international relations that focuses on the </a:t>
            </a:r>
            <a:r>
              <a:rPr lang="en-US" sz="2400" b="1" i="1" dirty="0" smtClean="0">
                <a:solidFill>
                  <a:srgbClr val="00B0F0"/>
                </a:solidFill>
                <a:latin typeface="Times New Roman" pitchFamily="18" charset="0"/>
                <a:ea typeface="Calibri"/>
                <a:cs typeface="Times New Roman" pitchFamily="18" charset="0"/>
              </a:rPr>
              <a:t>social interaction of agents or actors in world politics</a:t>
            </a:r>
          </a:p>
          <a:p>
            <a:pPr algn="just">
              <a:buFont typeface="Wingdings" pitchFamily="2" charset="2"/>
              <a:buChar char="ü"/>
            </a:pPr>
            <a:r>
              <a:rPr lang="en-US" sz="2400" dirty="0" smtClean="0">
                <a:latin typeface="Times New Roman" pitchFamily="18" charset="0"/>
                <a:ea typeface="Calibri"/>
                <a:cs typeface="Times New Roman" pitchFamily="18" charset="0"/>
              </a:rPr>
              <a:t>They highlight the importance of </a:t>
            </a:r>
            <a:r>
              <a:rPr lang="en-US" sz="2400" b="1" dirty="0" smtClean="0">
                <a:latin typeface="Times New Roman" pitchFamily="18" charset="0"/>
                <a:ea typeface="Calibri"/>
                <a:cs typeface="Times New Roman" pitchFamily="18" charset="0"/>
              </a:rPr>
              <a:t>values and shared </a:t>
            </a:r>
            <a:r>
              <a:rPr lang="en-US" sz="2400" dirty="0" smtClean="0">
                <a:latin typeface="Times New Roman" pitchFamily="18" charset="0"/>
                <a:ea typeface="Calibri"/>
                <a:cs typeface="Times New Roman" pitchFamily="18" charset="0"/>
              </a:rPr>
              <a:t>interests between individuals who interact on the global stage.</a:t>
            </a:r>
          </a:p>
          <a:p>
            <a:pPr algn="just">
              <a:buFont typeface="Wingdings" pitchFamily="2" charset="2"/>
              <a:buChar char="ü"/>
            </a:pPr>
            <a:r>
              <a:rPr lang="en-US" sz="2400" b="1" i="1" dirty="0" smtClean="0">
                <a:solidFill>
                  <a:srgbClr val="FF0000"/>
                </a:solidFill>
                <a:latin typeface="Times New Roman" pitchFamily="18" charset="0"/>
                <a:ea typeface="Calibri"/>
                <a:cs typeface="Times New Roman" pitchFamily="18" charset="0"/>
              </a:rPr>
              <a:t>Alexander Wendt</a:t>
            </a:r>
            <a:r>
              <a:rPr lang="en-US" sz="2400" dirty="0" smtClean="0">
                <a:latin typeface="Times New Roman" pitchFamily="18" charset="0"/>
                <a:ea typeface="Calibri"/>
                <a:cs typeface="Times New Roman" pitchFamily="18" charset="0"/>
              </a:rPr>
              <a:t>, a prominent constructivist, described the relationship between agents (individuals) and structures (such as the state) as one in which structures not only </a:t>
            </a:r>
            <a:r>
              <a:rPr lang="en-US" sz="2400" b="1" i="1" dirty="0" smtClean="0">
                <a:solidFill>
                  <a:srgbClr val="7030A0"/>
                </a:solidFill>
                <a:latin typeface="Times New Roman" pitchFamily="18" charset="0"/>
                <a:ea typeface="Calibri"/>
                <a:cs typeface="Times New Roman" pitchFamily="18" charset="0"/>
              </a:rPr>
              <a:t>constrain</a:t>
            </a:r>
            <a:r>
              <a:rPr lang="en-US" sz="2400" dirty="0" smtClean="0">
                <a:latin typeface="Times New Roman" pitchFamily="18" charset="0"/>
                <a:ea typeface="Calibri"/>
                <a:cs typeface="Times New Roman" pitchFamily="18" charset="0"/>
              </a:rPr>
              <a:t> agents but also </a:t>
            </a:r>
            <a:r>
              <a:rPr lang="en-US" sz="2400" b="1" i="1" dirty="0" smtClean="0">
                <a:solidFill>
                  <a:srgbClr val="7030A0"/>
                </a:solidFill>
                <a:latin typeface="Times New Roman" pitchFamily="18" charset="0"/>
                <a:ea typeface="Calibri"/>
                <a:cs typeface="Times New Roman" pitchFamily="18" charset="0"/>
              </a:rPr>
              <a:t>construct</a:t>
            </a:r>
            <a:r>
              <a:rPr lang="en-US" sz="2400" dirty="0" smtClean="0">
                <a:latin typeface="Times New Roman" pitchFamily="18" charset="0"/>
                <a:ea typeface="Calibri"/>
                <a:cs typeface="Times New Roman" pitchFamily="18" charset="0"/>
              </a:rPr>
              <a:t> their identities and interests.</a:t>
            </a:r>
          </a:p>
          <a:p>
            <a:pPr algn="just">
              <a:buFont typeface="Wingdings" pitchFamily="2" charset="2"/>
              <a:buChar char="ü"/>
            </a:pPr>
            <a:r>
              <a:rPr lang="en-US" sz="2400" dirty="0" smtClean="0">
                <a:latin typeface="Times New Roman" pitchFamily="18" charset="0"/>
                <a:ea typeface="Calibri"/>
                <a:cs typeface="Times New Roman" pitchFamily="18" charset="0"/>
              </a:rPr>
              <a:t>The core of constructivism, is that the </a:t>
            </a:r>
            <a:r>
              <a:rPr lang="en-US" sz="2400" b="1" dirty="0" smtClean="0">
                <a:latin typeface="Times New Roman" pitchFamily="18" charset="0"/>
                <a:ea typeface="Calibri"/>
                <a:cs typeface="Times New Roman" pitchFamily="18" charset="0"/>
              </a:rPr>
              <a:t>essence of international relations exists in the interactions between people</a:t>
            </a:r>
            <a:r>
              <a:rPr lang="en-US" sz="2400" dirty="0" smtClean="0">
                <a:latin typeface="Times New Roman" pitchFamily="18" charset="0"/>
                <a:ea typeface="Calibri"/>
                <a:cs typeface="Times New Roman" pitchFamily="18" charset="0"/>
              </a:rPr>
              <a:t>. </a:t>
            </a:r>
          </a:p>
          <a:p>
            <a:pPr algn="just">
              <a:buFont typeface="Wingdings" pitchFamily="2" charset="2"/>
              <a:buChar char="ü"/>
            </a:pPr>
            <a:r>
              <a:rPr lang="en-US" sz="2400" dirty="0" smtClean="0">
                <a:latin typeface="Times New Roman" pitchFamily="18" charset="0"/>
                <a:ea typeface="Calibri"/>
                <a:cs typeface="Times New Roman" pitchFamily="18" charset="0"/>
              </a:rPr>
              <a:t>After all, states do not interact; it is agents of those states, such as </a:t>
            </a:r>
            <a:r>
              <a:rPr lang="en-US" sz="2400" b="1" i="1" dirty="0" smtClean="0">
                <a:solidFill>
                  <a:srgbClr val="FF0000"/>
                </a:solidFill>
                <a:latin typeface="Times New Roman" pitchFamily="18" charset="0"/>
                <a:ea typeface="Calibri"/>
                <a:cs typeface="Times New Roman" pitchFamily="18" charset="0"/>
              </a:rPr>
              <a:t>politicians and diplomats</a:t>
            </a:r>
            <a:r>
              <a:rPr lang="en-US" sz="2400" dirty="0" smtClean="0">
                <a:latin typeface="Times New Roman" pitchFamily="18" charset="0"/>
                <a:ea typeface="Calibri"/>
                <a:cs typeface="Times New Roman" pitchFamily="18" charset="0"/>
              </a:rPr>
              <a:t>, who interact.</a:t>
            </a:r>
          </a:p>
          <a:p>
            <a:pPr marL="914400" lvl="2" indent="0">
              <a:buNone/>
            </a:pPr>
            <a:endParaRPr lang="en-US" sz="2600" dirty="0">
              <a:solidFill>
                <a:prstClr val="black"/>
              </a:solidFill>
              <a:latin typeface="Times New Roman"/>
              <a:ea typeface="Times New Roman"/>
            </a:endParaRPr>
          </a:p>
        </p:txBody>
      </p:sp>
    </p:spTree>
    <p:extLst>
      <p:ext uri="{BB962C8B-B14F-4D97-AF65-F5344CB8AC3E}">
        <p14:creationId xmlns="" xmlns:p14="http://schemas.microsoft.com/office/powerpoint/2010/main" val="835140563"/>
      </p:ext>
    </p:extLst>
  </p:cSld>
  <p:clrMapOvr>
    <a:masterClrMapping/>
  </p:clrMapOvr>
  <p:transition advTm="436"/>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Font typeface="Wingdings" pitchFamily="2" charset="2"/>
              <a:buChar char="ü"/>
            </a:pPr>
            <a:r>
              <a:rPr lang="en-US" sz="2600" dirty="0" smtClean="0">
                <a:latin typeface="Times New Roman" pitchFamily="18" charset="0"/>
                <a:cs typeface="Times New Roman" pitchFamily="18" charset="0"/>
              </a:rPr>
              <a:t>Constructivists insist that international relations cannot be reduced to rational action and interaction within material constraints (as some </a:t>
            </a:r>
            <a:r>
              <a:rPr lang="en-US" sz="2600" b="1" dirty="0" smtClean="0">
                <a:solidFill>
                  <a:srgbClr val="FF0000"/>
                </a:solidFill>
                <a:latin typeface="Times New Roman" pitchFamily="18" charset="0"/>
                <a:cs typeface="Times New Roman" pitchFamily="18" charset="0"/>
              </a:rPr>
              <a:t>realists claim</a:t>
            </a:r>
            <a:r>
              <a:rPr lang="en-US" sz="2600" dirty="0" smtClean="0">
                <a:latin typeface="Times New Roman" pitchFamily="18" charset="0"/>
                <a:cs typeface="Times New Roman" pitchFamily="18" charset="0"/>
              </a:rPr>
              <a:t>) or within institutional constraints at the international and national levels (as argued by some </a:t>
            </a:r>
            <a:r>
              <a:rPr lang="en-US" sz="2600" b="1" dirty="0" smtClean="0">
                <a:solidFill>
                  <a:srgbClr val="FF0000"/>
                </a:solidFill>
                <a:latin typeface="Times New Roman" pitchFamily="18" charset="0"/>
                <a:cs typeface="Times New Roman" pitchFamily="18" charset="0"/>
              </a:rPr>
              <a:t>liberal internationalists</a:t>
            </a:r>
            <a:r>
              <a:rPr lang="en-US" sz="2600" dirty="0" smtClean="0">
                <a:latin typeface="Times New Roman" pitchFamily="18" charset="0"/>
                <a:cs typeface="Times New Roman" pitchFamily="18" charset="0"/>
              </a:rPr>
              <a:t>).</a:t>
            </a:r>
          </a:p>
          <a:p>
            <a:pPr algn="just">
              <a:buFont typeface="Wingdings" pitchFamily="2" charset="2"/>
              <a:buChar char="ü"/>
            </a:pPr>
            <a:r>
              <a:rPr lang="en-US" sz="2600" dirty="0" smtClean="0">
                <a:latin typeface="Times New Roman" pitchFamily="18" charset="0"/>
                <a:cs typeface="Times New Roman" pitchFamily="18" charset="0"/>
              </a:rPr>
              <a:t>For constructivists, state interaction is not among </a:t>
            </a:r>
            <a:r>
              <a:rPr lang="en-US" sz="2600" b="1" dirty="0" smtClean="0">
                <a:solidFill>
                  <a:srgbClr val="FF0000"/>
                </a:solidFill>
                <a:latin typeface="Times New Roman" pitchFamily="18" charset="0"/>
                <a:cs typeface="Times New Roman" pitchFamily="18" charset="0"/>
              </a:rPr>
              <a:t>fixed</a:t>
            </a:r>
            <a:r>
              <a:rPr lang="en-US" sz="2600" b="1" i="1" dirty="0" smtClean="0">
                <a:solidFill>
                  <a:srgbClr val="FF0000"/>
                </a:solidFill>
                <a:latin typeface="Times New Roman" pitchFamily="18" charset="0"/>
                <a:cs typeface="Times New Roman" pitchFamily="18" charset="0"/>
              </a:rPr>
              <a:t> </a:t>
            </a:r>
            <a:r>
              <a:rPr lang="en-US" sz="2600" b="1" dirty="0" smtClean="0">
                <a:solidFill>
                  <a:srgbClr val="FF0000"/>
                </a:solidFill>
                <a:latin typeface="Times New Roman" pitchFamily="18" charset="0"/>
                <a:cs typeface="Times New Roman" pitchFamily="18" charset="0"/>
              </a:rPr>
              <a:t>national interests</a:t>
            </a:r>
            <a:r>
              <a:rPr lang="en-US" sz="2600" dirty="0" smtClean="0">
                <a:latin typeface="Times New Roman" pitchFamily="18" charset="0"/>
                <a:cs typeface="Times New Roman" pitchFamily="18" charset="0"/>
              </a:rPr>
              <a:t>, but must be understood as a pattern of action that shapes and is shaped by identities over time.</a:t>
            </a:r>
          </a:p>
          <a:p>
            <a:pPr algn="just">
              <a:buFont typeface="Wingdings" pitchFamily="2" charset="2"/>
              <a:buChar char="ü"/>
            </a:pPr>
            <a:r>
              <a:rPr lang="en-US" sz="2600" dirty="0" smtClean="0">
                <a:latin typeface="Times New Roman" pitchFamily="18" charset="0"/>
                <a:cs typeface="Times New Roman" pitchFamily="18" charset="0"/>
              </a:rPr>
              <a:t>According to constructivists, international institutions have both </a:t>
            </a:r>
            <a:r>
              <a:rPr lang="en-US" sz="2600" b="1" i="1" dirty="0" smtClean="0">
                <a:solidFill>
                  <a:srgbClr val="7030A0"/>
                </a:solidFill>
                <a:latin typeface="Times New Roman" pitchFamily="18" charset="0"/>
                <a:cs typeface="Times New Roman" pitchFamily="18" charset="0"/>
              </a:rPr>
              <a:t>regulative</a:t>
            </a:r>
            <a:r>
              <a:rPr lang="en-US" sz="2600" dirty="0" smtClean="0">
                <a:latin typeface="Times New Roman" pitchFamily="18" charset="0"/>
                <a:cs typeface="Times New Roman" pitchFamily="18" charset="0"/>
              </a:rPr>
              <a:t> and </a:t>
            </a:r>
            <a:r>
              <a:rPr lang="en-US" sz="2600" b="1" i="1" dirty="0" smtClean="0">
                <a:solidFill>
                  <a:srgbClr val="7030A0"/>
                </a:solidFill>
                <a:latin typeface="Times New Roman" pitchFamily="18" charset="0"/>
                <a:cs typeface="Times New Roman" pitchFamily="18" charset="0"/>
              </a:rPr>
              <a:t>constitutive</a:t>
            </a:r>
            <a:r>
              <a:rPr lang="en-US" sz="2600" dirty="0" smtClean="0">
                <a:latin typeface="Times New Roman" pitchFamily="18" charset="0"/>
                <a:cs typeface="Times New Roman" pitchFamily="18" charset="0"/>
              </a:rPr>
              <a:t> functions. </a:t>
            </a:r>
          </a:p>
          <a:p>
            <a:pPr algn="just">
              <a:buFont typeface="Wingdings" pitchFamily="2" charset="2"/>
              <a:buChar char="ü"/>
            </a:pPr>
            <a:r>
              <a:rPr lang="en-US" sz="2600" b="1" dirty="0" smtClean="0">
                <a:solidFill>
                  <a:srgbClr val="FF0000"/>
                </a:solidFill>
                <a:latin typeface="Times New Roman" pitchFamily="18" charset="0"/>
                <a:cs typeface="Times New Roman" pitchFamily="18" charset="0"/>
              </a:rPr>
              <a:t>Regulative norms </a:t>
            </a:r>
            <a:r>
              <a:rPr lang="en-US" sz="2600" dirty="0" smtClean="0">
                <a:latin typeface="Times New Roman" pitchFamily="18" charset="0"/>
                <a:cs typeface="Times New Roman" pitchFamily="18" charset="0"/>
              </a:rPr>
              <a:t>set basic rules for standards of conduct by prescribing or proscribing certain behaviors. </a:t>
            </a:r>
          </a:p>
          <a:p>
            <a:pPr algn="just">
              <a:buFont typeface="Wingdings" pitchFamily="2" charset="2"/>
              <a:buChar char="ü"/>
            </a:pPr>
            <a:r>
              <a:rPr lang="en-US" sz="2600" b="1" dirty="0" smtClean="0">
                <a:solidFill>
                  <a:srgbClr val="FF0000"/>
                </a:solidFill>
                <a:latin typeface="Times New Roman" pitchFamily="18" charset="0"/>
                <a:cs typeface="Times New Roman" pitchFamily="18" charset="0"/>
              </a:rPr>
              <a:t>Constitutive norms </a:t>
            </a:r>
            <a:r>
              <a:rPr lang="en-US" sz="2600" dirty="0" smtClean="0">
                <a:latin typeface="Times New Roman" pitchFamily="18" charset="0"/>
                <a:cs typeface="Times New Roman" pitchFamily="18" charset="0"/>
              </a:rPr>
              <a:t>define a behavior and assign meanings to that behavior.</a:t>
            </a:r>
          </a:p>
          <a:p>
            <a:pPr marL="914400" lvl="2" indent="0">
              <a:lnSpc>
                <a:spcPct val="150000"/>
              </a:lnSpc>
              <a:buNone/>
            </a:pPr>
            <a:endParaRPr lang="en-US" sz="2600" dirty="0">
              <a:solidFill>
                <a:prstClr val="black"/>
              </a:solidFill>
              <a:latin typeface="Times New Roman"/>
              <a:ea typeface="Times New Roman"/>
            </a:endParaRPr>
          </a:p>
        </p:txBody>
      </p:sp>
    </p:spTree>
    <p:extLst>
      <p:ext uri="{BB962C8B-B14F-4D97-AF65-F5344CB8AC3E}">
        <p14:creationId xmlns="" xmlns:p14="http://schemas.microsoft.com/office/powerpoint/2010/main" val="835140563"/>
      </p:ext>
    </p:extLst>
  </p:cSld>
  <p:clrMapOvr>
    <a:masterClrMapping/>
  </p:clrMapOvr>
  <p:transition advTm="436"/>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Font typeface="Wingdings" pitchFamily="2" charset="2"/>
              <a:buChar char="v"/>
            </a:pPr>
            <a:r>
              <a:rPr lang="en-US" sz="2600" dirty="0" smtClean="0">
                <a:latin typeface="Times New Roman" pitchFamily="18" charset="0"/>
                <a:cs typeface="Times New Roman" pitchFamily="18" charset="0"/>
              </a:rPr>
              <a:t>Constructivists accept that </a:t>
            </a:r>
            <a:r>
              <a:rPr lang="en-US" sz="2600" b="1" dirty="0" smtClean="0">
                <a:solidFill>
                  <a:srgbClr val="FF0000"/>
                </a:solidFill>
                <a:latin typeface="Times New Roman" pitchFamily="18" charset="0"/>
                <a:cs typeface="Times New Roman" pitchFamily="18" charset="0"/>
              </a:rPr>
              <a:t>anarchy</a:t>
            </a:r>
            <a:r>
              <a:rPr lang="en-US" sz="2600" dirty="0" smtClean="0">
                <a:latin typeface="Times New Roman" pitchFamily="18" charset="0"/>
                <a:cs typeface="Times New Roman" pitchFamily="18" charset="0"/>
              </a:rPr>
              <a:t> is the characteristic condition of the international system, but argue that, by itself, it mean nothing. </a:t>
            </a:r>
          </a:p>
          <a:p>
            <a:pPr marL="0" indent="0" algn="just">
              <a:buNone/>
            </a:pPr>
            <a:r>
              <a:rPr lang="en-US" sz="2600" dirty="0" smtClean="0">
                <a:latin typeface="Times New Roman" pitchFamily="18" charset="0"/>
                <a:cs typeface="Times New Roman" pitchFamily="18" charset="0"/>
              </a:rPr>
              <a:t>         * For example, an anarchy of friends is quite different from an   anarchy of enemies, but both are possible.</a:t>
            </a:r>
          </a:p>
          <a:p>
            <a:pPr algn="just">
              <a:buFont typeface="Wingdings" pitchFamily="2" charset="2"/>
              <a:buChar char="ü"/>
            </a:pPr>
            <a:r>
              <a:rPr lang="en-US" sz="2600" b="1" dirty="0" smtClean="0">
                <a:solidFill>
                  <a:srgbClr val="00B0F0"/>
                </a:solidFill>
                <a:latin typeface="Times New Roman" pitchFamily="18" charset="0"/>
                <a:cs typeface="Times New Roman" pitchFamily="18" charset="0"/>
              </a:rPr>
              <a:t>As a theoretical approach, constructivism is difficult to employ</a:t>
            </a:r>
            <a:r>
              <a:rPr lang="en-US" sz="2600" b="1" i="1" dirty="0" smtClean="0">
                <a:solidFill>
                  <a:srgbClr val="00B0F0"/>
                </a:solidFill>
                <a:latin typeface="Times New Roman" pitchFamily="18" charset="0"/>
                <a:cs typeface="Times New Roman" pitchFamily="18" charset="0"/>
              </a:rPr>
              <a:t>.</a:t>
            </a:r>
          </a:p>
          <a:p>
            <a:pPr marL="0" indent="0" algn="just">
              <a:buNone/>
            </a:pPr>
            <a:r>
              <a:rPr lang="en-US" sz="2600" dirty="0" smtClean="0">
                <a:latin typeface="Times New Roman" pitchFamily="18" charset="0"/>
                <a:cs typeface="Times New Roman" pitchFamily="18" charset="0"/>
              </a:rPr>
              <a:t>Constructivism, for example, does not predict any particular social structure to govern the behavior of states. Rather, it requires that a given social relationship be examined, articulated and, ultimately understood.</a:t>
            </a:r>
          </a:p>
          <a:p>
            <a:pPr marL="914400" lvl="2" indent="0">
              <a:lnSpc>
                <a:spcPct val="150000"/>
              </a:lnSpc>
              <a:buNone/>
            </a:pPr>
            <a:endParaRPr lang="en-US" dirty="0">
              <a:solidFill>
                <a:prstClr val="black"/>
              </a:solidFill>
              <a:latin typeface="Times New Roman"/>
              <a:ea typeface="Times New Roman"/>
            </a:endParaRPr>
          </a:p>
        </p:txBody>
      </p:sp>
    </p:spTree>
    <p:extLst>
      <p:ext uri="{BB962C8B-B14F-4D97-AF65-F5344CB8AC3E}">
        <p14:creationId xmlns="" xmlns:p14="http://schemas.microsoft.com/office/powerpoint/2010/main" val="835140563"/>
      </p:ext>
    </p:extLst>
  </p:cSld>
  <p:clrMapOvr>
    <a:masterClrMapping/>
  </p:clrMapOvr>
  <p:transition advTm="436"/>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96703" cy="6858000"/>
          </a:xfrm>
        </p:spPr>
        <p:txBody>
          <a:bodyPr>
            <a:noAutofit/>
          </a:bodyPr>
          <a:lstStyle/>
          <a:p>
            <a:pPr marL="0" indent="0" algn="just">
              <a:spcBef>
                <a:spcPts val="0"/>
              </a:spcBef>
              <a:spcAft>
                <a:spcPts val="1000"/>
              </a:spcAft>
              <a:buFont typeface="Wingdings" pitchFamily="2" charset="2"/>
              <a:buChar char="Ø"/>
            </a:pPr>
            <a:r>
              <a:rPr lang="en-US" sz="2300" dirty="0" smtClean="0">
                <a:solidFill>
                  <a:srgbClr val="000000"/>
                </a:solidFill>
                <a:latin typeface="Times New Roman" pitchFamily="18" charset="0"/>
                <a:cs typeface="Times New Roman" pitchFamily="18" charset="0"/>
              </a:rPr>
              <a:t>No matter how </a:t>
            </a:r>
            <a:r>
              <a:rPr lang="en-US" sz="2300" b="1" dirty="0" smtClean="0">
                <a:solidFill>
                  <a:srgbClr val="00B0F0"/>
                </a:solidFill>
                <a:latin typeface="Times New Roman" pitchFamily="18" charset="0"/>
                <a:cs typeface="Times New Roman" pitchFamily="18" charset="0"/>
              </a:rPr>
              <a:t>powerful in military</a:t>
            </a:r>
            <a:r>
              <a:rPr lang="en-US" sz="2300" dirty="0" smtClean="0">
                <a:solidFill>
                  <a:srgbClr val="000000"/>
                </a:solidFill>
                <a:latin typeface="Times New Roman" pitchFamily="18" charset="0"/>
                <a:cs typeface="Times New Roman" pitchFamily="18" charset="0"/>
              </a:rPr>
              <a:t>, </a:t>
            </a:r>
            <a:r>
              <a:rPr lang="en-US" sz="2300" b="1" dirty="0" smtClean="0">
                <a:solidFill>
                  <a:srgbClr val="000000"/>
                </a:solidFill>
                <a:latin typeface="Times New Roman" pitchFamily="18" charset="0"/>
                <a:cs typeface="Times New Roman" pitchFamily="18" charset="0"/>
              </a:rPr>
              <a:t>diplomatic</a:t>
            </a:r>
            <a:r>
              <a:rPr lang="en-US" sz="2300" dirty="0" smtClean="0">
                <a:solidFill>
                  <a:srgbClr val="000000"/>
                </a:solidFill>
                <a:latin typeface="Times New Roman" pitchFamily="18" charset="0"/>
                <a:cs typeface="Times New Roman" pitchFamily="18" charset="0"/>
              </a:rPr>
              <a:t> or </a:t>
            </a:r>
            <a:r>
              <a:rPr lang="en-US" sz="2300" dirty="0" smtClean="0">
                <a:solidFill>
                  <a:srgbClr val="00B0F0"/>
                </a:solidFill>
                <a:latin typeface="Times New Roman" pitchFamily="18" charset="0"/>
                <a:cs typeface="Times New Roman" pitchFamily="18" charset="0"/>
              </a:rPr>
              <a:t>economic</a:t>
            </a:r>
            <a:r>
              <a:rPr lang="en-US" sz="2300" dirty="0" smtClean="0">
                <a:solidFill>
                  <a:srgbClr val="000000"/>
                </a:solidFill>
                <a:latin typeface="Times New Roman" pitchFamily="18" charset="0"/>
                <a:cs typeface="Times New Roman" pitchFamily="18" charset="0"/>
              </a:rPr>
              <a:t> circles, even a </a:t>
            </a:r>
            <a:r>
              <a:rPr lang="en-US" sz="2300" u="sng" dirty="0" smtClean="0">
                <a:solidFill>
                  <a:srgbClr val="FF0000"/>
                </a:solidFill>
                <a:latin typeface="Times New Roman" pitchFamily="18" charset="0"/>
                <a:cs typeface="Times New Roman" pitchFamily="18" charset="0"/>
              </a:rPr>
              <a:t>giant superpower</a:t>
            </a:r>
            <a:r>
              <a:rPr lang="en-US" sz="2300" dirty="0" smtClean="0">
                <a:solidFill>
                  <a:srgbClr val="000000"/>
                </a:solidFill>
                <a:latin typeface="Times New Roman" pitchFamily="18" charset="0"/>
                <a:cs typeface="Times New Roman" pitchFamily="18" charset="0"/>
              </a:rPr>
              <a:t>, can </a:t>
            </a:r>
            <a:r>
              <a:rPr lang="en-US" sz="2300" dirty="0" smtClean="0">
                <a:solidFill>
                  <a:prstClr val="black"/>
                </a:solidFill>
                <a:latin typeface="Times New Roman" pitchFamily="18" charset="0"/>
                <a:ea typeface="Times New Roman"/>
                <a:cs typeface="Times New Roman" pitchFamily="18" charset="0"/>
              </a:rPr>
              <a:t>directly or indirectly </a:t>
            </a:r>
            <a:r>
              <a:rPr lang="en-US" sz="2300" b="1" u="sng" dirty="0" smtClean="0">
                <a:solidFill>
                  <a:prstClr val="black"/>
                </a:solidFill>
                <a:latin typeface="Times New Roman" pitchFamily="18" charset="0"/>
                <a:ea typeface="Times New Roman"/>
                <a:cs typeface="Times New Roman" pitchFamily="18" charset="0"/>
              </a:rPr>
              <a:t>dependent</a:t>
            </a:r>
            <a:r>
              <a:rPr lang="en-US" sz="2300" dirty="0" smtClean="0">
                <a:solidFill>
                  <a:prstClr val="black"/>
                </a:solidFill>
                <a:latin typeface="Times New Roman" pitchFamily="18" charset="0"/>
                <a:ea typeface="Times New Roman"/>
                <a:cs typeface="Times New Roman" pitchFamily="18" charset="0"/>
              </a:rPr>
              <a:t> on the other.</a:t>
            </a:r>
            <a:endParaRPr lang="en-US" sz="2300" b="1" dirty="0" smtClean="0">
              <a:solidFill>
                <a:srgbClr val="000000"/>
              </a:solidFill>
              <a:latin typeface="Times New Roman" pitchFamily="18" charset="0"/>
              <a:cs typeface="Times New Roman" pitchFamily="18" charset="0"/>
            </a:endParaRPr>
          </a:p>
          <a:p>
            <a:pPr marL="0" indent="0" algn="just">
              <a:spcBef>
                <a:spcPts val="0"/>
              </a:spcBef>
              <a:spcAft>
                <a:spcPts val="1000"/>
              </a:spcAft>
              <a:buFont typeface="Wingdings" pitchFamily="2" charset="2"/>
              <a:buChar char="v"/>
            </a:pPr>
            <a:r>
              <a:rPr lang="en-US" sz="2300" b="1" u="sng" dirty="0" smtClean="0">
                <a:solidFill>
                  <a:srgbClr val="000000"/>
                </a:solidFill>
                <a:latin typeface="Times New Roman" pitchFamily="18" charset="0"/>
                <a:cs typeface="Times New Roman" pitchFamily="18" charset="0"/>
              </a:rPr>
              <a:t>What types of Relations</a:t>
            </a:r>
            <a:r>
              <a:rPr lang="en-US" sz="2300" b="1" dirty="0" smtClean="0">
                <a:solidFill>
                  <a:srgbClr val="000000"/>
                </a:solidFill>
                <a:latin typeface="Times New Roman" pitchFamily="18" charset="0"/>
                <a:cs typeface="Times New Roman" pitchFamily="18" charset="0"/>
              </a:rPr>
              <a:t>? </a:t>
            </a:r>
          </a:p>
          <a:p>
            <a:pPr marL="0" indent="0" algn="just">
              <a:spcBef>
                <a:spcPts val="0"/>
              </a:spcBef>
              <a:spcAft>
                <a:spcPts val="1000"/>
              </a:spcAft>
              <a:buFont typeface="Wingdings" pitchFamily="2" charset="2"/>
              <a:buChar char="Ø"/>
            </a:pPr>
            <a:r>
              <a:rPr lang="en-US" sz="2300" dirty="0" smtClean="0">
                <a:solidFill>
                  <a:srgbClr val="000000"/>
                </a:solidFill>
                <a:latin typeface="Times New Roman" pitchFamily="18" charset="0"/>
                <a:cs typeface="Times New Roman" pitchFamily="18" charset="0"/>
              </a:rPr>
              <a:t>International Relations is concerned with all types of activities:-</a:t>
            </a:r>
          </a:p>
          <a:p>
            <a:pPr marL="800100" lvl="2" indent="0" algn="just">
              <a:spcBef>
                <a:spcPts val="0"/>
              </a:spcBef>
              <a:spcAft>
                <a:spcPts val="1000"/>
              </a:spcAft>
              <a:buFont typeface="Wingdings" pitchFamily="2" charset="2"/>
              <a:buChar char="§"/>
            </a:pPr>
            <a:r>
              <a:rPr lang="en-US" sz="2300" dirty="0" smtClean="0">
                <a:solidFill>
                  <a:srgbClr val="000000"/>
                </a:solidFill>
                <a:latin typeface="Times New Roman" pitchFamily="18" charset="0"/>
                <a:cs typeface="Times New Roman" pitchFamily="18" charset="0"/>
              </a:rPr>
              <a:t>Diplomacy, war, trade, foreign policy, Political, Social, cultural, economical</a:t>
            </a:r>
          </a:p>
          <a:p>
            <a:pPr marL="800100" lvl="2" indent="0" algn="just">
              <a:spcBef>
                <a:spcPts val="0"/>
              </a:spcBef>
              <a:spcAft>
                <a:spcPts val="1000"/>
              </a:spcAft>
              <a:buFont typeface="Wingdings" pitchFamily="2" charset="2"/>
              <a:buChar char="§"/>
            </a:pPr>
            <a:r>
              <a:rPr lang="en-US" sz="2300" dirty="0" smtClean="0">
                <a:solidFill>
                  <a:srgbClr val="000000"/>
                </a:solidFill>
                <a:latin typeface="Times New Roman" pitchFamily="18" charset="0"/>
                <a:cs typeface="Times New Roman" pitchFamily="18" charset="0"/>
              </a:rPr>
              <a:t>Ideological and military relations between and among states.</a:t>
            </a:r>
          </a:p>
          <a:p>
            <a:pPr marL="0" indent="0" algn="just">
              <a:spcBef>
                <a:spcPts val="0"/>
              </a:spcBef>
              <a:spcAft>
                <a:spcPts val="1000"/>
              </a:spcAft>
              <a:buFont typeface="Wingdings" pitchFamily="2" charset="2"/>
              <a:buChar char="v"/>
            </a:pPr>
            <a:r>
              <a:rPr lang="en-US" sz="2300" b="1" u="sng" dirty="0" smtClean="0">
                <a:solidFill>
                  <a:srgbClr val="000000"/>
                </a:solidFill>
                <a:latin typeface="Times New Roman" pitchFamily="18" charset="0"/>
                <a:cs typeface="Times New Roman" pitchFamily="18" charset="0"/>
              </a:rPr>
              <a:t>What make IR difficult</a:t>
            </a:r>
            <a:r>
              <a:rPr lang="en-US" sz="2300" b="1" dirty="0" smtClean="0">
                <a:solidFill>
                  <a:srgbClr val="000000"/>
                </a:solidFill>
                <a:latin typeface="Times New Roman" pitchFamily="18" charset="0"/>
                <a:cs typeface="Times New Roman" pitchFamily="18" charset="0"/>
              </a:rPr>
              <a:t>? </a:t>
            </a:r>
          </a:p>
          <a:p>
            <a:pPr lvl="0" algn="just">
              <a:buFont typeface="Wingdings" pitchFamily="2" charset="2"/>
              <a:buChar char="ü"/>
            </a:pPr>
            <a:r>
              <a:rPr lang="en-US" sz="2300" dirty="0" smtClean="0">
                <a:solidFill>
                  <a:srgbClr val="000000"/>
                </a:solidFill>
                <a:latin typeface="Times New Roman" pitchFamily="18" charset="0"/>
                <a:cs typeface="Times New Roman" pitchFamily="18" charset="0"/>
              </a:rPr>
              <a:t>There are </a:t>
            </a:r>
            <a:r>
              <a:rPr lang="en-US" sz="2300" b="1" dirty="0" smtClean="0">
                <a:solidFill>
                  <a:srgbClr val="000000"/>
                </a:solidFill>
                <a:latin typeface="Times New Roman" pitchFamily="18" charset="0"/>
                <a:cs typeface="Times New Roman" pitchFamily="18" charset="0"/>
              </a:rPr>
              <a:t>legal, political and social differences </a:t>
            </a:r>
            <a:r>
              <a:rPr lang="en-US" sz="2300" dirty="0" smtClean="0">
                <a:solidFill>
                  <a:srgbClr val="000000"/>
                </a:solidFill>
                <a:latin typeface="Times New Roman" pitchFamily="18" charset="0"/>
                <a:cs typeface="Times New Roman" pitchFamily="18" charset="0"/>
              </a:rPr>
              <a:t>between domestic and international politics.</a:t>
            </a:r>
          </a:p>
          <a:p>
            <a:pPr lvl="0" algn="just">
              <a:buFont typeface="Wingdings" pitchFamily="2" charset="2"/>
              <a:buChar char="ü"/>
            </a:pPr>
            <a:r>
              <a:rPr lang="en-US" sz="2300" dirty="0" smtClean="0">
                <a:solidFill>
                  <a:srgbClr val="000000"/>
                </a:solidFill>
                <a:latin typeface="Times New Roman" pitchFamily="18" charset="0"/>
                <a:cs typeface="Times New Roman" pitchFamily="18" charset="0"/>
              </a:rPr>
              <a:t>Domestic law is </a:t>
            </a:r>
            <a:r>
              <a:rPr lang="en-US" sz="2300" b="1" u="sng" dirty="0" smtClean="0">
                <a:solidFill>
                  <a:srgbClr val="FF0000"/>
                </a:solidFill>
                <a:latin typeface="Times New Roman" pitchFamily="18" charset="0"/>
                <a:cs typeface="Times New Roman" pitchFamily="18" charset="0"/>
              </a:rPr>
              <a:t>generally obeyed, and if not</a:t>
            </a:r>
            <a:r>
              <a:rPr lang="en-US" sz="2300" dirty="0" smtClean="0">
                <a:solidFill>
                  <a:srgbClr val="000000"/>
                </a:solidFill>
                <a:latin typeface="Times New Roman" pitchFamily="18" charset="0"/>
                <a:cs typeface="Times New Roman" pitchFamily="18" charset="0"/>
              </a:rPr>
              <a:t>, the </a:t>
            </a:r>
            <a:r>
              <a:rPr lang="en-US" sz="2300" b="1" dirty="0" smtClean="0">
                <a:solidFill>
                  <a:srgbClr val="00B0F0"/>
                </a:solidFill>
                <a:latin typeface="Times New Roman" pitchFamily="18" charset="0"/>
                <a:cs typeface="Times New Roman" pitchFamily="18" charset="0"/>
              </a:rPr>
              <a:t>police and courts enforce sanctions</a:t>
            </a:r>
            <a:r>
              <a:rPr lang="en-US" sz="2300" dirty="0" smtClean="0">
                <a:solidFill>
                  <a:srgbClr val="000000"/>
                </a:solidFill>
                <a:latin typeface="Times New Roman" pitchFamily="18" charset="0"/>
                <a:cs typeface="Times New Roman" pitchFamily="18" charset="0"/>
              </a:rPr>
              <a:t>. </a:t>
            </a:r>
          </a:p>
          <a:p>
            <a:pPr lvl="0" algn="just">
              <a:buFont typeface="Wingdings" pitchFamily="2" charset="2"/>
              <a:buChar char="ü"/>
            </a:pPr>
            <a:r>
              <a:rPr lang="en-US" sz="2300" dirty="0" smtClean="0">
                <a:solidFill>
                  <a:srgbClr val="000000"/>
                </a:solidFill>
                <a:latin typeface="Times New Roman" pitchFamily="18" charset="0"/>
                <a:cs typeface="Times New Roman" pitchFamily="18" charset="0"/>
              </a:rPr>
              <a:t>International law rests on </a:t>
            </a:r>
            <a:r>
              <a:rPr lang="en-US" sz="2300" b="1" u="sng" dirty="0" smtClean="0">
                <a:solidFill>
                  <a:srgbClr val="00B050"/>
                </a:solidFill>
                <a:latin typeface="Times New Roman" pitchFamily="18" charset="0"/>
                <a:cs typeface="Times New Roman" pitchFamily="18" charset="0"/>
              </a:rPr>
              <a:t>competing legal systems</a:t>
            </a:r>
            <a:r>
              <a:rPr lang="en-US" sz="2300" dirty="0" smtClean="0">
                <a:solidFill>
                  <a:srgbClr val="000000"/>
                </a:solidFill>
                <a:latin typeface="Times New Roman" pitchFamily="18" charset="0"/>
                <a:cs typeface="Times New Roman" pitchFamily="18" charset="0"/>
              </a:rPr>
              <a:t>, and </a:t>
            </a:r>
            <a:r>
              <a:rPr lang="en-US" sz="2300" b="1" u="sng" dirty="0" smtClean="0">
                <a:solidFill>
                  <a:srgbClr val="000000"/>
                </a:solidFill>
                <a:latin typeface="Times New Roman" pitchFamily="18" charset="0"/>
                <a:cs typeface="Times New Roman" pitchFamily="18" charset="0"/>
              </a:rPr>
              <a:t>there is no common enforcement</a:t>
            </a:r>
            <a:r>
              <a:rPr lang="en-US" sz="2300" b="1" dirty="0" smtClean="0">
                <a:solidFill>
                  <a:srgbClr val="000000"/>
                </a:solidFill>
                <a:latin typeface="Times New Roman" pitchFamily="18" charset="0"/>
                <a:cs typeface="Times New Roman" pitchFamily="18" charset="0"/>
              </a:rPr>
              <a:t>. </a:t>
            </a:r>
          </a:p>
          <a:p>
            <a:pPr lvl="0" algn="just">
              <a:buFont typeface="Wingdings" pitchFamily="2" charset="2"/>
              <a:buChar char="ü"/>
            </a:pPr>
            <a:r>
              <a:rPr lang="en-US" sz="2300" dirty="0" smtClean="0">
                <a:solidFill>
                  <a:srgbClr val="000000"/>
                </a:solidFill>
                <a:latin typeface="Times New Roman" pitchFamily="18" charset="0"/>
                <a:cs typeface="Times New Roman" pitchFamily="18" charset="0"/>
              </a:rPr>
              <a:t>Domestically a government has a </a:t>
            </a:r>
            <a:r>
              <a:rPr lang="en-US" sz="2300" b="1" dirty="0" smtClean="0">
                <a:solidFill>
                  <a:srgbClr val="000000"/>
                </a:solidFill>
                <a:latin typeface="Times New Roman" pitchFamily="18" charset="0"/>
                <a:cs typeface="Times New Roman" pitchFamily="18" charset="0"/>
              </a:rPr>
              <a:t>monopoly on the legitimate </a:t>
            </a:r>
            <a:r>
              <a:rPr lang="en-US" sz="2300" dirty="0" smtClean="0">
                <a:solidFill>
                  <a:srgbClr val="000000"/>
                </a:solidFill>
                <a:latin typeface="Times New Roman" pitchFamily="18" charset="0"/>
                <a:cs typeface="Times New Roman" pitchFamily="18" charset="0"/>
              </a:rPr>
              <a:t>use of force. </a:t>
            </a:r>
          </a:p>
          <a:p>
            <a:pPr marL="0" indent="0" algn="just">
              <a:spcBef>
                <a:spcPts val="0"/>
              </a:spcBef>
              <a:spcAft>
                <a:spcPts val="1000"/>
              </a:spcAft>
              <a:buNone/>
            </a:pPr>
            <a:endParaRPr lang="en-US" sz="2400" dirty="0" smtClean="0">
              <a:solidFill>
                <a:srgbClr val="000000"/>
              </a:solidFill>
              <a:latin typeface="Times New Roman" pitchFamily="18" charset="0"/>
              <a:cs typeface="Times New Roman" pitchFamily="18" charset="0"/>
            </a:endParaRPr>
          </a:p>
          <a:p>
            <a:pPr marL="0" indent="0" algn="just">
              <a:spcBef>
                <a:spcPts val="0"/>
              </a:spcBef>
              <a:spcAft>
                <a:spcPts val="1000"/>
              </a:spcAft>
              <a:buNone/>
            </a:pPr>
            <a:endParaRPr lang="en-US" sz="2800" dirty="0" smtClean="0">
              <a:solidFill>
                <a:prstClr val="black"/>
              </a:solidFill>
              <a:latin typeface="Times New Roman" pitchFamily="18" charset="0"/>
              <a:ea typeface="Times New Roman"/>
              <a:cs typeface="Times New Roman" pitchFamily="18" charset="0"/>
            </a:endParaRPr>
          </a:p>
          <a:p>
            <a:pPr marL="800100" lvl="2" indent="0" algn="just">
              <a:spcBef>
                <a:spcPts val="0"/>
              </a:spcBef>
              <a:spcAft>
                <a:spcPts val="1000"/>
              </a:spcAft>
              <a:buNone/>
            </a:pPr>
            <a:endParaRPr lang="en-US" dirty="0" smtClean="0">
              <a:solidFill>
                <a:srgbClr val="000000"/>
              </a:solidFill>
              <a:latin typeface="Times New Roman" pitchFamily="18" charset="0"/>
              <a:cs typeface="Times New Roman" pitchFamily="18" charset="0"/>
            </a:endParaRPr>
          </a:p>
          <a:p>
            <a:pPr marR="0">
              <a:spcBef>
                <a:spcPts val="0"/>
              </a:spcBef>
              <a:spcAft>
                <a:spcPts val="1000"/>
              </a:spcAft>
              <a:buNone/>
            </a:pPr>
            <a:endParaRPr lang="en-US" dirty="0" smtClean="0">
              <a:latin typeface="Times New Roman" pitchFamily="18" charset="0"/>
              <a:ea typeface="Times New Roman"/>
              <a:cs typeface="Times New Roman" pitchFamily="18" charset="0"/>
            </a:endParaRPr>
          </a:p>
          <a:p>
            <a:pPr marL="0" marR="0" indent="0">
              <a:spcBef>
                <a:spcPts val="0"/>
              </a:spcBef>
              <a:spcAft>
                <a:spcPts val="1000"/>
              </a:spcAft>
              <a:buNone/>
            </a:pP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993296719"/>
      </p:ext>
    </p:extLst>
  </p:cSld>
  <p:clrMapOvr>
    <a:masterClrMapping/>
  </p:clrMapOvr>
  <p:transition advTm="436"/>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914400" lvl="2" indent="0">
              <a:buNone/>
            </a:pPr>
            <a:r>
              <a:rPr lang="en-US" sz="2600" b="1" dirty="0">
                <a:solidFill>
                  <a:prstClr val="black"/>
                </a:solidFill>
                <a:latin typeface="Times New Roman"/>
                <a:ea typeface="Times New Roman"/>
              </a:rPr>
              <a:t>5.4.6. Modernism and </a:t>
            </a:r>
            <a:r>
              <a:rPr lang="en-US" sz="2600" b="1" dirty="0" smtClean="0">
                <a:solidFill>
                  <a:prstClr val="black"/>
                </a:solidFill>
                <a:latin typeface="Times New Roman"/>
                <a:ea typeface="Times New Roman"/>
              </a:rPr>
              <a:t>post-Modernism</a:t>
            </a:r>
          </a:p>
          <a:p>
            <a:pPr lvl="0" algn="just">
              <a:spcBef>
                <a:spcPts val="0"/>
              </a:spcBef>
              <a:buClrTx/>
              <a:buSzTx/>
              <a:buFont typeface="Wingdings" pitchFamily="2" charset="2"/>
              <a:buChar char="ü"/>
              <a:defRPr/>
            </a:pPr>
            <a:r>
              <a:rPr lang="en-US" sz="2600" b="1" dirty="0" smtClean="0">
                <a:latin typeface="Times New Roman" pitchFamily="18" charset="0"/>
                <a:cs typeface="Times New Roman" pitchFamily="18" charset="0"/>
              </a:rPr>
              <a:t>Modernity: </a:t>
            </a:r>
            <a:r>
              <a:rPr lang="en-US" sz="2600" dirty="0" smtClean="0">
                <a:latin typeface="Times New Roman" pitchFamily="18" charset="0"/>
                <a:cs typeface="Times New Roman" pitchFamily="18" charset="0"/>
              </a:rPr>
              <a:t>"a post-traditional, post-medieval historical period", in particular, one marked by progress from </a:t>
            </a:r>
            <a:r>
              <a:rPr lang="en-US" sz="2600" b="1" dirty="0" smtClean="0">
                <a:solidFill>
                  <a:srgbClr val="FF0000"/>
                </a:solidFill>
                <a:latin typeface="Times New Roman" pitchFamily="18" charset="0"/>
                <a:cs typeface="Times New Roman" pitchFamily="18" charset="0"/>
              </a:rPr>
              <a:t>agrarianism</a:t>
            </a:r>
            <a:r>
              <a:rPr lang="en-US" sz="2600" dirty="0" smtClean="0">
                <a:latin typeface="Times New Roman" pitchFamily="18" charset="0"/>
                <a:cs typeface="Times New Roman" pitchFamily="18" charset="0"/>
              </a:rPr>
              <a:t> via the rise of </a:t>
            </a:r>
            <a:r>
              <a:rPr lang="en-US" sz="2600" b="1" dirty="0" smtClean="0">
                <a:solidFill>
                  <a:srgbClr val="FF0000"/>
                </a:solidFill>
                <a:latin typeface="Times New Roman" pitchFamily="18" charset="0"/>
                <a:cs typeface="Times New Roman" pitchFamily="18" charset="0"/>
              </a:rPr>
              <a:t>industrialism, capitalism,  secularization, the nation-state</a:t>
            </a:r>
            <a:r>
              <a:rPr lang="en-US" sz="2600" dirty="0" smtClean="0">
                <a:latin typeface="Times New Roman" pitchFamily="18" charset="0"/>
                <a:cs typeface="Times New Roman" pitchFamily="18" charset="0"/>
              </a:rPr>
              <a:t>, and its constituent forms of surveillance. </a:t>
            </a:r>
          </a:p>
          <a:p>
            <a:pPr lvl="0" algn="just">
              <a:spcBef>
                <a:spcPts val="0"/>
              </a:spcBef>
              <a:buClrTx/>
              <a:buSzTx/>
              <a:buFont typeface="Wingdings" pitchFamily="2" charset="2"/>
              <a:buChar char="ü"/>
              <a:defRPr/>
            </a:pPr>
            <a:r>
              <a:rPr lang="en-US" sz="2600" dirty="0" smtClean="0">
                <a:latin typeface="Times New Roman" pitchFamily="18" charset="0"/>
                <a:cs typeface="Times New Roman" pitchFamily="18" charset="0"/>
              </a:rPr>
              <a:t>Hence, to be modernized you need to “</a:t>
            </a:r>
            <a:r>
              <a:rPr lang="en-US" sz="2600" b="1" dirty="0" smtClean="0">
                <a:solidFill>
                  <a:srgbClr val="00B050"/>
                </a:solidFill>
                <a:latin typeface="Times New Roman" pitchFamily="18" charset="0"/>
                <a:cs typeface="Times New Roman" pitchFamily="18" charset="0"/>
              </a:rPr>
              <a:t>change in a value and attitude</a:t>
            </a:r>
            <a:r>
              <a:rPr lang="en-US" sz="2600" dirty="0" smtClean="0">
                <a:latin typeface="Times New Roman" pitchFamily="18" charset="0"/>
                <a:cs typeface="Times New Roman" pitchFamily="18" charset="0"/>
              </a:rPr>
              <a:t>”</a:t>
            </a:r>
          </a:p>
          <a:p>
            <a:pPr lvl="0" algn="just">
              <a:spcBef>
                <a:spcPts val="0"/>
              </a:spcBef>
              <a:buClrTx/>
              <a:buSzTx/>
              <a:buFont typeface="Wingdings" pitchFamily="2" charset="2"/>
              <a:buChar char="ü"/>
              <a:defRPr/>
            </a:pPr>
            <a:r>
              <a:rPr lang="en-US" sz="2600" dirty="0" smtClean="0">
                <a:latin typeface="Times New Roman"/>
                <a:ea typeface="Times New Roman"/>
              </a:rPr>
              <a:t>According to this theory, development in developing countries would come about and would be engineered through the diffusion of </a:t>
            </a:r>
            <a:r>
              <a:rPr lang="en-US" sz="2600" b="1" dirty="0" smtClean="0">
                <a:solidFill>
                  <a:srgbClr val="00B0F0"/>
                </a:solidFill>
                <a:latin typeface="Times New Roman"/>
                <a:ea typeface="Times New Roman"/>
              </a:rPr>
              <a:t>innovations, capital, technology, modern ideas, entrepreneurial ship, democratic institutions, and values </a:t>
            </a:r>
            <a:r>
              <a:rPr lang="en-US" sz="2600" dirty="0" smtClean="0">
                <a:latin typeface="Times New Roman"/>
                <a:ea typeface="Times New Roman"/>
              </a:rPr>
              <a:t>from the developed western societies. </a:t>
            </a:r>
            <a:endParaRPr lang="en-US" sz="2600" dirty="0" smtClean="0">
              <a:latin typeface="Times New Roman" pitchFamily="18" charset="0"/>
              <a:cs typeface="Times New Roman" pitchFamily="18" charset="0"/>
            </a:endParaRPr>
          </a:p>
          <a:p>
            <a:pPr lvl="0" algn="just">
              <a:buFont typeface="Wingdings" pitchFamily="2" charset="2"/>
              <a:buChar char="v"/>
            </a:pPr>
            <a:r>
              <a:rPr lang="en-US" sz="2600" b="1" dirty="0">
                <a:solidFill>
                  <a:srgbClr val="C00000"/>
                </a:solidFill>
                <a:latin typeface="Times New Roman" pitchFamily="18" charset="0"/>
                <a:cs typeface="Times New Roman" pitchFamily="18" charset="0"/>
              </a:rPr>
              <a:t>Post Modernism </a:t>
            </a:r>
            <a:r>
              <a:rPr lang="en-US" sz="2600" dirty="0">
                <a:solidFill>
                  <a:prstClr val="black"/>
                </a:solidFill>
                <a:latin typeface="Times New Roman" pitchFamily="18" charset="0"/>
                <a:ea typeface="Arial Unicode MS" pitchFamily="34" charset="-128"/>
                <a:cs typeface="Times New Roman" pitchFamily="18" charset="0"/>
              </a:rPr>
              <a:t>literally means </a:t>
            </a:r>
            <a:r>
              <a:rPr lang="en-US" sz="2600" b="1" u="sng" dirty="0">
                <a:solidFill>
                  <a:srgbClr val="00B0F0"/>
                </a:solidFill>
                <a:latin typeface="Times New Roman" pitchFamily="18" charset="0"/>
                <a:ea typeface="Arial Unicode MS" pitchFamily="34" charset="-128"/>
                <a:cs typeface="Times New Roman" pitchFamily="18" charset="0"/>
              </a:rPr>
              <a:t>'after the modernist </a:t>
            </a:r>
            <a:r>
              <a:rPr lang="en-US" sz="2600" b="1" u="sng" dirty="0" smtClean="0">
                <a:solidFill>
                  <a:srgbClr val="00B0F0"/>
                </a:solidFill>
                <a:latin typeface="Times New Roman" pitchFamily="18" charset="0"/>
                <a:ea typeface="Arial Unicode MS" pitchFamily="34" charset="-128"/>
                <a:cs typeface="Times New Roman" pitchFamily="18" charset="0"/>
              </a:rPr>
              <a:t>movement’. </a:t>
            </a:r>
            <a:endParaRPr lang="en-US" sz="2600" b="1" u="sng" dirty="0">
              <a:solidFill>
                <a:srgbClr val="00B0F0"/>
              </a:solidFill>
              <a:latin typeface="Times New Roman" pitchFamily="18" charset="0"/>
              <a:ea typeface="Arial Unicode MS" pitchFamily="34" charset="-128"/>
              <a:cs typeface="Times New Roman" pitchFamily="18" charset="0"/>
            </a:endParaRPr>
          </a:p>
          <a:p>
            <a:pPr lvl="0" algn="just">
              <a:buFont typeface="Wingdings" pitchFamily="2" charset="2"/>
              <a:buChar char="ü"/>
            </a:pPr>
            <a:r>
              <a:rPr lang="en-US" sz="2600" dirty="0" smtClean="0">
                <a:solidFill>
                  <a:prstClr val="black"/>
                </a:solidFill>
                <a:latin typeface="Times New Roman" pitchFamily="18" charset="0"/>
                <a:ea typeface="Arial Unicode MS" pitchFamily="34" charset="-128"/>
                <a:cs typeface="Times New Roman" pitchFamily="18" charset="0"/>
              </a:rPr>
              <a:t>As </a:t>
            </a:r>
            <a:r>
              <a:rPr lang="en-US" sz="2600" dirty="0" smtClean="0">
                <a:solidFill>
                  <a:prstClr val="black"/>
                </a:solidFill>
                <a:latin typeface="Times New Roman" pitchFamily="18" charset="0"/>
                <a:cs typeface="Times New Roman" pitchFamily="18" charset="0"/>
              </a:rPr>
              <a:t>the </a:t>
            </a:r>
            <a:r>
              <a:rPr lang="en-US" sz="2600" dirty="0">
                <a:solidFill>
                  <a:prstClr val="black"/>
                </a:solidFill>
                <a:latin typeface="Times New Roman" pitchFamily="18" charset="0"/>
                <a:cs typeface="Times New Roman" pitchFamily="18" charset="0"/>
              </a:rPr>
              <a:t>study of </a:t>
            </a:r>
            <a:r>
              <a:rPr lang="en-US" sz="2600" dirty="0" smtClean="0">
                <a:solidFill>
                  <a:prstClr val="black"/>
                </a:solidFill>
                <a:latin typeface="Times New Roman" pitchFamily="18" charset="0"/>
                <a:cs typeface="Times New Roman" pitchFamily="18" charset="0"/>
              </a:rPr>
              <a:t>IR, it is  emerged </a:t>
            </a:r>
            <a:r>
              <a:rPr lang="en-US" sz="2600" dirty="0">
                <a:solidFill>
                  <a:prstClr val="black"/>
                </a:solidFill>
                <a:latin typeface="Times New Roman" pitchFamily="18" charset="0"/>
                <a:cs typeface="Times New Roman" pitchFamily="18" charset="0"/>
              </a:rPr>
              <a:t>in the 1980s.</a:t>
            </a:r>
          </a:p>
          <a:p>
            <a:pPr marL="0" indent="0" algn="just">
              <a:buNone/>
            </a:pPr>
            <a:endParaRPr lang="en-US" sz="2600" dirty="0" smtClean="0">
              <a:latin typeface="Times New Roman" pitchFamily="18" charset="0"/>
              <a:cs typeface="Times New Roman" pitchFamily="18" charset="0"/>
            </a:endParaRPr>
          </a:p>
          <a:p>
            <a:pPr marL="914400" lvl="2" indent="0">
              <a:buNone/>
            </a:pPr>
            <a:endParaRPr lang="en-US" sz="2600" dirty="0">
              <a:solidFill>
                <a:prstClr val="black"/>
              </a:solidFill>
              <a:latin typeface="Times New Roman"/>
              <a:ea typeface="Times New Roman"/>
            </a:endParaRPr>
          </a:p>
        </p:txBody>
      </p:sp>
    </p:spTree>
    <p:extLst>
      <p:ext uri="{BB962C8B-B14F-4D97-AF65-F5344CB8AC3E}">
        <p14:creationId xmlns="" xmlns:p14="http://schemas.microsoft.com/office/powerpoint/2010/main" val="1020243828"/>
      </p:ext>
    </p:extLst>
  </p:cSld>
  <p:clrMapOvr>
    <a:masterClrMapping/>
  </p:clrMapOvr>
  <p:transition advTm="436"/>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Font typeface="Wingdings" pitchFamily="2" charset="2"/>
              <a:buChar char="v"/>
            </a:pPr>
            <a:r>
              <a:rPr lang="en-US" sz="2600" dirty="0" smtClean="0">
                <a:latin typeface="Times New Roman" pitchFamily="18" charset="0"/>
                <a:cs typeface="Times New Roman" pitchFamily="18" charset="0"/>
              </a:rPr>
              <a:t>It is characterized by three main themes.</a:t>
            </a:r>
          </a:p>
          <a:p>
            <a:pPr marL="457200" indent="-457200" algn="just">
              <a:buFont typeface="+mj-lt"/>
              <a:buAutoNum type="arabicPeriod"/>
            </a:pPr>
            <a:r>
              <a:rPr lang="en-US" sz="2600" b="1" i="1" dirty="0" smtClean="0">
                <a:solidFill>
                  <a:srgbClr val="FF0000"/>
                </a:solidFill>
                <a:latin typeface="Times New Roman" pitchFamily="18" charset="0"/>
                <a:cs typeface="Times New Roman" pitchFamily="18" charset="0"/>
              </a:rPr>
              <a:t>First</a:t>
            </a:r>
            <a:r>
              <a:rPr lang="en-US" sz="2600" dirty="0" smtClean="0">
                <a:latin typeface="Times New Roman" pitchFamily="18" charset="0"/>
                <a:cs typeface="Times New Roman" pitchFamily="18" charset="0"/>
              </a:rPr>
              <a:t>, postmodernists are </a:t>
            </a:r>
            <a:r>
              <a:rPr lang="en-US" sz="2600" b="1" u="sng" dirty="0" smtClean="0">
                <a:latin typeface="Times New Roman" pitchFamily="18" charset="0"/>
                <a:cs typeface="Times New Roman" pitchFamily="18" charset="0"/>
              </a:rPr>
              <a:t>hostile/against</a:t>
            </a:r>
            <a:r>
              <a:rPr lang="en-US" sz="2600" dirty="0" smtClean="0">
                <a:latin typeface="Times New Roman" pitchFamily="18" charset="0"/>
                <a:cs typeface="Times New Roman" pitchFamily="18" charset="0"/>
              </a:rPr>
              <a:t>  towards claims to </a:t>
            </a:r>
            <a:r>
              <a:rPr lang="en-US" sz="2600" b="1" u="sng" dirty="0" smtClean="0">
                <a:solidFill>
                  <a:srgbClr val="00B0F0"/>
                </a:solidFill>
                <a:latin typeface="Times New Roman" pitchFamily="18" charset="0"/>
                <a:cs typeface="Times New Roman" pitchFamily="18" charset="0"/>
              </a:rPr>
              <a:t>universal or absolute truth</a:t>
            </a:r>
            <a:r>
              <a:rPr lang="en-US" sz="2600" dirty="0" smtClean="0">
                <a:latin typeface="Times New Roman" pitchFamily="18" charset="0"/>
                <a:cs typeface="Times New Roman" pitchFamily="18" charset="0"/>
              </a:rPr>
              <a:t>.</a:t>
            </a:r>
          </a:p>
          <a:p>
            <a:pPr algn="just">
              <a:buFont typeface="Wingdings" pitchFamily="2" charset="2"/>
              <a:buChar char="ü"/>
            </a:pPr>
            <a:r>
              <a:rPr lang="en-US" sz="2600" dirty="0" smtClean="0">
                <a:latin typeface="Times New Roman" pitchFamily="18" charset="0"/>
                <a:cs typeface="Times New Roman" pitchFamily="18" charset="0"/>
              </a:rPr>
              <a:t>They argue that all </a:t>
            </a:r>
            <a:r>
              <a:rPr lang="en-US" sz="2600" b="1" u="sng" dirty="0" smtClean="0">
                <a:latin typeface="Times New Roman" pitchFamily="18" charset="0"/>
                <a:cs typeface="Times New Roman" pitchFamily="18" charset="0"/>
              </a:rPr>
              <a:t>truth-claims are based on met narratives</a:t>
            </a:r>
            <a:r>
              <a:rPr lang="en-US" sz="2600" dirty="0" smtClean="0">
                <a:latin typeface="Times New Roman" pitchFamily="18" charset="0"/>
                <a:cs typeface="Times New Roman" pitchFamily="18" charset="0"/>
              </a:rPr>
              <a:t>, or background worldviews, according to which </a:t>
            </a:r>
            <a:r>
              <a:rPr lang="en-US" sz="2600" b="1" dirty="0" smtClean="0">
                <a:latin typeface="Times New Roman" pitchFamily="18" charset="0"/>
                <a:cs typeface="Times New Roman" pitchFamily="18" charset="0"/>
              </a:rPr>
              <a:t>particular claims to truth or value are legitimated or rejected</a:t>
            </a:r>
            <a:r>
              <a:rPr lang="en-US" sz="2600" dirty="0" smtClean="0">
                <a:latin typeface="Times New Roman" pitchFamily="18" charset="0"/>
                <a:cs typeface="Times New Roman" pitchFamily="18" charset="0"/>
              </a:rPr>
              <a:t>.</a:t>
            </a:r>
          </a:p>
          <a:p>
            <a:pPr marL="457200" indent="-457200" algn="just">
              <a:buAutoNum type="arabicPeriod" startAt="2"/>
            </a:pPr>
            <a:r>
              <a:rPr lang="en-US" sz="2600" b="1" i="1" dirty="0" smtClean="0">
                <a:solidFill>
                  <a:srgbClr val="FF0000"/>
                </a:solidFill>
                <a:latin typeface="Times New Roman" pitchFamily="18" charset="0"/>
                <a:cs typeface="Times New Roman" pitchFamily="18" charset="0"/>
              </a:rPr>
              <a:t>Second</a:t>
            </a:r>
            <a:r>
              <a:rPr lang="en-US" sz="2600" dirty="0" smtClean="0">
                <a:latin typeface="Times New Roman" pitchFamily="18" charset="0"/>
                <a:cs typeface="Times New Roman" pitchFamily="18" charset="0"/>
              </a:rPr>
              <a:t>, postmodernists is a grand narratives of  </a:t>
            </a:r>
            <a:r>
              <a:rPr lang="en-US" sz="2600" b="1" dirty="0" smtClean="0">
                <a:latin typeface="Times New Roman" pitchFamily="18" charset="0"/>
                <a:cs typeface="Times New Roman" pitchFamily="18" charset="0"/>
              </a:rPr>
              <a:t>oppressive</a:t>
            </a:r>
            <a:r>
              <a:rPr lang="en-US" sz="2600" dirty="0" smtClean="0">
                <a:latin typeface="Times New Roman" pitchFamily="18" charset="0"/>
                <a:cs typeface="Times New Roman" pitchFamily="18" charset="0"/>
              </a:rPr>
              <a:t>.</a:t>
            </a:r>
          </a:p>
          <a:p>
            <a:pPr lvl="0" algn="just">
              <a:buClr>
                <a:srgbClr val="93A299"/>
              </a:buClr>
              <a:buFont typeface="Wingdings" pitchFamily="2" charset="2"/>
              <a:buChar char="ü"/>
            </a:pPr>
            <a:r>
              <a:rPr lang="en-US" sz="2600" dirty="0" smtClean="0">
                <a:solidFill>
                  <a:prstClr val="black"/>
                </a:solidFill>
                <a:latin typeface="Times New Roman" pitchFamily="18" charset="0"/>
                <a:cs typeface="Times New Roman" pitchFamily="18" charset="0"/>
              </a:rPr>
              <a:t>Particular liberations have given birth to new forms of ‘caging’.  </a:t>
            </a:r>
            <a:r>
              <a:rPr lang="en-US" sz="2600" b="1" i="1" dirty="0" smtClean="0">
                <a:solidFill>
                  <a:srgbClr val="7030A0"/>
                </a:solidFill>
                <a:latin typeface="Times New Roman" pitchFamily="18" charset="0"/>
                <a:cs typeface="Times New Roman" pitchFamily="18" charset="0"/>
              </a:rPr>
              <a:t>Liberalism</a:t>
            </a:r>
            <a:r>
              <a:rPr lang="en-US" sz="2600" dirty="0" smtClean="0">
                <a:solidFill>
                  <a:prstClr val="black"/>
                </a:solidFill>
                <a:latin typeface="Times New Roman" pitchFamily="18" charset="0"/>
                <a:cs typeface="Times New Roman" pitchFamily="18" charset="0"/>
              </a:rPr>
              <a:t> has emancipated us from </a:t>
            </a:r>
            <a:r>
              <a:rPr lang="en-US" sz="2600" b="1" i="1" dirty="0" smtClean="0">
                <a:solidFill>
                  <a:srgbClr val="7030A0"/>
                </a:solidFill>
                <a:latin typeface="Times New Roman" pitchFamily="18" charset="0"/>
                <a:cs typeface="Times New Roman" pitchFamily="18" charset="0"/>
              </a:rPr>
              <a:t>feudalism</a:t>
            </a:r>
            <a:r>
              <a:rPr lang="en-US" sz="2600" dirty="0" smtClean="0">
                <a:solidFill>
                  <a:prstClr val="black"/>
                </a:solidFill>
                <a:latin typeface="Times New Roman" pitchFamily="18" charset="0"/>
                <a:cs typeface="Times New Roman" pitchFamily="18" charset="0"/>
              </a:rPr>
              <a:t> only to deliver us to </a:t>
            </a:r>
            <a:r>
              <a:rPr lang="en-US" sz="2600" b="1" i="1" dirty="0" smtClean="0">
                <a:solidFill>
                  <a:srgbClr val="7030A0"/>
                </a:solidFill>
                <a:latin typeface="Times New Roman" pitchFamily="18" charset="0"/>
                <a:cs typeface="Times New Roman" pitchFamily="18" charset="0"/>
              </a:rPr>
              <a:t>capitalism</a:t>
            </a:r>
            <a:r>
              <a:rPr lang="en-US" sz="2600" dirty="0" smtClean="0">
                <a:solidFill>
                  <a:prstClr val="black"/>
                </a:solidFill>
                <a:latin typeface="Times New Roman" pitchFamily="18" charset="0"/>
                <a:cs typeface="Times New Roman" pitchFamily="18" charset="0"/>
              </a:rPr>
              <a:t>.  </a:t>
            </a:r>
            <a:r>
              <a:rPr lang="en-US" sz="2600" b="1" i="1" dirty="0" smtClean="0">
                <a:solidFill>
                  <a:srgbClr val="7030A0"/>
                </a:solidFill>
                <a:latin typeface="Times New Roman" pitchFamily="18" charset="0"/>
                <a:cs typeface="Times New Roman" pitchFamily="18" charset="0"/>
              </a:rPr>
              <a:t>Marxism</a:t>
            </a:r>
            <a:r>
              <a:rPr lang="en-US" sz="2600" dirty="0" smtClean="0">
                <a:solidFill>
                  <a:prstClr val="black"/>
                </a:solidFill>
                <a:latin typeface="Times New Roman" pitchFamily="18" charset="0"/>
                <a:cs typeface="Times New Roman" pitchFamily="18" charset="0"/>
              </a:rPr>
              <a:t> has merely replaced </a:t>
            </a:r>
            <a:r>
              <a:rPr lang="en-US" sz="2600" b="1" i="1" dirty="0" smtClean="0">
                <a:solidFill>
                  <a:srgbClr val="7030A0"/>
                </a:solidFill>
                <a:latin typeface="Times New Roman" pitchFamily="18" charset="0"/>
                <a:cs typeface="Times New Roman" pitchFamily="18" charset="0"/>
              </a:rPr>
              <a:t>capitalism</a:t>
            </a:r>
            <a:r>
              <a:rPr lang="en-US" sz="2600" dirty="0" smtClean="0">
                <a:solidFill>
                  <a:prstClr val="black"/>
                </a:solidFill>
                <a:latin typeface="Times New Roman" pitchFamily="18" charset="0"/>
                <a:cs typeface="Times New Roman" pitchFamily="18" charset="0"/>
              </a:rPr>
              <a:t> with </a:t>
            </a:r>
            <a:r>
              <a:rPr lang="en-US" sz="2600" b="1" i="1" dirty="0" smtClean="0">
                <a:solidFill>
                  <a:srgbClr val="7030A0"/>
                </a:solidFill>
                <a:latin typeface="Times New Roman" pitchFamily="18" charset="0"/>
                <a:cs typeface="Times New Roman" pitchFamily="18" charset="0"/>
              </a:rPr>
              <a:t>Stalinism</a:t>
            </a:r>
            <a:r>
              <a:rPr lang="en-US" sz="2600" dirty="0" smtClean="0">
                <a:solidFill>
                  <a:prstClr val="black"/>
                </a:solidFill>
                <a:latin typeface="Times New Roman" pitchFamily="18" charset="0"/>
                <a:cs typeface="Times New Roman" pitchFamily="18" charset="0"/>
              </a:rPr>
              <a:t>.</a:t>
            </a:r>
          </a:p>
          <a:p>
            <a:pPr lvl="0" algn="just">
              <a:buClr>
                <a:srgbClr val="93A299"/>
              </a:buClr>
              <a:buFont typeface="Wingdings" pitchFamily="2" charset="2"/>
              <a:buChar char="ü"/>
            </a:pPr>
            <a:r>
              <a:rPr lang="en-US" sz="2600" dirty="0" smtClean="0">
                <a:solidFill>
                  <a:prstClr val="black"/>
                </a:solidFill>
                <a:latin typeface="Times New Roman" pitchFamily="18" charset="0"/>
                <a:cs typeface="Times New Roman" pitchFamily="18" charset="0"/>
              </a:rPr>
              <a:t>Modern science has neglected and marginalized pre modern forms of human knowledge.</a:t>
            </a:r>
            <a:r>
              <a:rPr lang="en-US" sz="2600" b="1" i="1" dirty="0" smtClean="0">
                <a:solidFill>
                  <a:srgbClr val="00B0F0"/>
                </a:solidFill>
                <a:latin typeface="Times New Roman" pitchFamily="18" charset="0"/>
                <a:cs typeface="Times New Roman" pitchFamily="18" charset="0"/>
              </a:rPr>
              <a:t> </a:t>
            </a:r>
          </a:p>
          <a:p>
            <a:pPr marL="0" lvl="0" indent="0" algn="just">
              <a:buClr>
                <a:srgbClr val="93A299"/>
              </a:buClr>
              <a:buNone/>
            </a:pPr>
            <a:r>
              <a:rPr lang="en-US" sz="2600" b="1" i="1" dirty="0" smtClean="0">
                <a:solidFill>
                  <a:srgbClr val="00B0F0"/>
                </a:solidFill>
                <a:latin typeface="Times New Roman" pitchFamily="18" charset="0"/>
                <a:cs typeface="Times New Roman" pitchFamily="18" charset="0"/>
              </a:rPr>
              <a:t>3. </a:t>
            </a:r>
            <a:r>
              <a:rPr lang="en-US" sz="2600" b="1" i="1" dirty="0" smtClean="0">
                <a:solidFill>
                  <a:srgbClr val="FF0000"/>
                </a:solidFill>
                <a:latin typeface="Times New Roman" pitchFamily="18" charset="0"/>
                <a:cs typeface="Times New Roman" pitchFamily="18" charset="0"/>
              </a:rPr>
              <a:t>The third theme calls for </a:t>
            </a:r>
            <a:r>
              <a:rPr lang="en-US" sz="2600" b="1" i="1" dirty="0" smtClean="0">
                <a:solidFill>
                  <a:srgbClr val="00B0F0"/>
                </a:solidFill>
                <a:latin typeface="Times New Roman" pitchFamily="18" charset="0"/>
                <a:cs typeface="Times New Roman" pitchFamily="18" charset="0"/>
              </a:rPr>
              <a:t>‘</a:t>
            </a:r>
            <a:r>
              <a:rPr lang="en-US" sz="2600" b="1" i="1" u="sng" dirty="0" smtClean="0">
                <a:solidFill>
                  <a:srgbClr val="00B0F0"/>
                </a:solidFill>
                <a:latin typeface="Times New Roman" pitchFamily="18" charset="0"/>
                <a:cs typeface="Times New Roman" pitchFamily="18" charset="0"/>
              </a:rPr>
              <a:t>respect for difference</a:t>
            </a:r>
            <a:r>
              <a:rPr lang="en-US" sz="2600" b="1" i="1" dirty="0" smtClean="0">
                <a:solidFill>
                  <a:srgbClr val="00B0F0"/>
                </a:solidFill>
                <a:latin typeface="Times New Roman" pitchFamily="18" charset="0"/>
                <a:cs typeface="Times New Roman" pitchFamily="18" charset="0"/>
              </a:rPr>
              <a:t>’</a:t>
            </a:r>
            <a:r>
              <a:rPr lang="en-US" sz="2600" dirty="0" smtClean="0">
                <a:solidFill>
                  <a:srgbClr val="292934"/>
                </a:solidFill>
                <a:latin typeface="Times New Roman" pitchFamily="18" charset="0"/>
                <a:cs typeface="Times New Roman" pitchFamily="18" charset="0"/>
              </a:rPr>
              <a:t>.</a:t>
            </a:r>
          </a:p>
          <a:p>
            <a:pPr marL="0" indent="0" algn="just">
              <a:buNone/>
            </a:pPr>
            <a:endParaRPr lang="en-US" sz="2600" dirty="0" smtClean="0">
              <a:latin typeface="Times New Roman" pitchFamily="18" charset="0"/>
              <a:cs typeface="Times New Roman" pitchFamily="18" charset="0"/>
            </a:endParaRPr>
          </a:p>
          <a:p>
            <a:pPr marL="914400" lvl="2" indent="0">
              <a:lnSpc>
                <a:spcPct val="150000"/>
              </a:lnSpc>
              <a:buNone/>
            </a:pPr>
            <a:endParaRPr lang="en-US" sz="2600" dirty="0">
              <a:solidFill>
                <a:prstClr val="black"/>
              </a:solidFill>
              <a:latin typeface="Times New Roman"/>
              <a:ea typeface="Times New Roman"/>
            </a:endParaRPr>
          </a:p>
        </p:txBody>
      </p:sp>
    </p:spTree>
    <p:extLst>
      <p:ext uri="{BB962C8B-B14F-4D97-AF65-F5344CB8AC3E}">
        <p14:creationId xmlns="" xmlns:p14="http://schemas.microsoft.com/office/powerpoint/2010/main" val="1020243828"/>
      </p:ext>
    </p:extLst>
  </p:cSld>
  <p:clrMapOvr>
    <a:masterClrMapping/>
  </p:clrMapOvr>
  <p:transition advTm="436"/>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457200" lvl="1" indent="0">
              <a:buNone/>
            </a:pPr>
            <a:r>
              <a:rPr lang="en-US" sz="2600" b="1" dirty="0">
                <a:solidFill>
                  <a:prstClr val="black"/>
                </a:solidFill>
                <a:latin typeface="Times New Roman"/>
                <a:ea typeface="Times New Roman"/>
              </a:rPr>
              <a:t>5.6. National Interest, Foreign Policy and Diplomacy of Ethiopia: pas and </a:t>
            </a:r>
            <a:r>
              <a:rPr lang="en-US" sz="2600" b="1" dirty="0" smtClean="0">
                <a:solidFill>
                  <a:prstClr val="black"/>
                </a:solidFill>
                <a:latin typeface="Times New Roman"/>
                <a:ea typeface="Times New Roman"/>
              </a:rPr>
              <a:t>Present</a:t>
            </a:r>
          </a:p>
          <a:p>
            <a:pPr marL="457200" lvl="1" indent="0">
              <a:buNone/>
            </a:pPr>
            <a:r>
              <a:rPr lang="en-US" sz="2600" b="1" dirty="0" smtClean="0">
                <a:solidFill>
                  <a:prstClr val="black"/>
                </a:solidFill>
                <a:latin typeface="Times New Roman"/>
                <a:ea typeface="Times New Roman"/>
              </a:rPr>
              <a:t>5.6.1. </a:t>
            </a:r>
            <a:r>
              <a:rPr lang="en-US" sz="2600" b="1" u="sng" dirty="0" smtClean="0">
                <a:solidFill>
                  <a:srgbClr val="0070C0"/>
                </a:solidFill>
                <a:latin typeface="Times New Roman" pitchFamily="18" charset="0"/>
                <a:ea typeface="Calibri"/>
                <a:cs typeface="Times New Roman" pitchFamily="18" charset="0"/>
              </a:rPr>
              <a:t>What is National Interest?</a:t>
            </a:r>
          </a:p>
          <a:p>
            <a:pPr marL="57150" indent="0" algn="just">
              <a:buFont typeface="Wingdings" pitchFamily="2" charset="2"/>
              <a:buChar char="Ø"/>
            </a:pPr>
            <a:r>
              <a:rPr lang="en-US" sz="2600" dirty="0" smtClean="0">
                <a:latin typeface="Times New Roman" pitchFamily="18" charset="0"/>
                <a:cs typeface="Times New Roman" pitchFamily="18" charset="0"/>
              </a:rPr>
              <a:t>Hans Morgenthau defines National Interest as survival that includes “</a:t>
            </a:r>
            <a:r>
              <a:rPr lang="en-US" sz="2600" b="1" dirty="0" smtClean="0">
                <a:solidFill>
                  <a:srgbClr val="0070C0"/>
                </a:solidFill>
                <a:latin typeface="Times New Roman" pitchFamily="18" charset="0"/>
                <a:cs typeface="Times New Roman" pitchFamily="18" charset="0"/>
              </a:rPr>
              <a:t>protection of physical, political and cultural identity against</a:t>
            </a:r>
            <a:r>
              <a:rPr lang="en-US" sz="2600" dirty="0" smtClean="0">
                <a:latin typeface="Times New Roman" pitchFamily="18" charset="0"/>
                <a:cs typeface="Times New Roman" pitchFamily="18" charset="0"/>
              </a:rPr>
              <a:t> encroachments by other nation states”. </a:t>
            </a:r>
          </a:p>
          <a:p>
            <a:pPr marL="57150" indent="0" algn="just">
              <a:buFont typeface="Wingdings" pitchFamily="2" charset="2"/>
              <a:buChar char="Ø"/>
            </a:pPr>
            <a:r>
              <a:rPr lang="en-US" sz="2600" dirty="0" smtClean="0">
                <a:latin typeface="Times New Roman" pitchFamily="18" charset="0"/>
                <a:cs typeface="Times New Roman" pitchFamily="18" charset="0"/>
              </a:rPr>
              <a:t>In general, national interest can be defined as </a:t>
            </a:r>
            <a:r>
              <a:rPr lang="en-US" sz="2600" b="1" dirty="0" smtClean="0">
                <a:solidFill>
                  <a:srgbClr val="0070C0"/>
                </a:solidFill>
                <a:latin typeface="Times New Roman" pitchFamily="18" charset="0"/>
                <a:cs typeface="Times New Roman" pitchFamily="18" charset="0"/>
              </a:rPr>
              <a:t>demands, goals, interests, and claims </a:t>
            </a:r>
            <a:r>
              <a:rPr lang="en-US" sz="2600" dirty="0" smtClean="0">
                <a:latin typeface="Times New Roman" pitchFamily="18" charset="0"/>
                <a:cs typeface="Times New Roman" pitchFamily="18" charset="0"/>
              </a:rPr>
              <a:t>by a nation to protect, preserve and defend its relations with other nation-states.</a:t>
            </a:r>
            <a:endParaRPr lang="en-US" sz="2600" dirty="0" smtClean="0">
              <a:solidFill>
                <a:prstClr val="black"/>
              </a:solidFill>
              <a:latin typeface="Times New Roman" pitchFamily="18" charset="0"/>
              <a:cs typeface="Times New Roman" pitchFamily="18" charset="0"/>
            </a:endParaRPr>
          </a:p>
          <a:p>
            <a:pPr marL="57150" indent="0" algn="just">
              <a:buFont typeface="Wingdings" pitchFamily="2" charset="2"/>
              <a:buChar char="Ø"/>
            </a:pPr>
            <a:r>
              <a:rPr lang="en-US" sz="2600" dirty="0" smtClean="0">
                <a:latin typeface="Times New Roman" pitchFamily="18" charset="0"/>
                <a:ea typeface="Calibri"/>
                <a:cs typeface="Times New Roman" pitchFamily="18" charset="0"/>
              </a:rPr>
              <a:t>It is </a:t>
            </a:r>
            <a:r>
              <a:rPr lang="en-US" sz="2600" b="1" u="sng" dirty="0" smtClean="0">
                <a:solidFill>
                  <a:srgbClr val="00B0F0"/>
                </a:solidFill>
                <a:latin typeface="Times New Roman" pitchFamily="18" charset="0"/>
                <a:ea typeface="Calibri"/>
                <a:cs typeface="Times New Roman" pitchFamily="18" charset="0"/>
              </a:rPr>
              <a:t>a set of values, orientation, goals, needs, desire and objectives a given country would like to achieve </a:t>
            </a:r>
            <a:r>
              <a:rPr lang="en-US" sz="2600" dirty="0" smtClean="0">
                <a:latin typeface="Times New Roman" pitchFamily="18" charset="0"/>
                <a:ea typeface="Calibri"/>
                <a:cs typeface="Times New Roman" pitchFamily="18" charset="0"/>
              </a:rPr>
              <a:t>in its international relations.</a:t>
            </a:r>
          </a:p>
          <a:p>
            <a:pPr marL="57150" indent="0" algn="just">
              <a:buFont typeface="Wingdings" pitchFamily="2" charset="2"/>
              <a:buChar char="Ø"/>
            </a:pPr>
            <a:r>
              <a:rPr lang="en-US" sz="2600" dirty="0" smtClean="0">
                <a:solidFill>
                  <a:prstClr val="black"/>
                </a:solidFill>
                <a:latin typeface="Times New Roman" pitchFamily="18" charset="0"/>
                <a:ea typeface="Times New Roman"/>
                <a:cs typeface="Times New Roman" pitchFamily="18" charset="0"/>
              </a:rPr>
              <a:t>The </a:t>
            </a:r>
            <a:r>
              <a:rPr lang="en-US" sz="2600" b="1" dirty="0" smtClean="0">
                <a:solidFill>
                  <a:prstClr val="black"/>
                </a:solidFill>
                <a:latin typeface="Times New Roman" pitchFamily="18" charset="0"/>
                <a:ea typeface="Times New Roman"/>
                <a:cs typeface="Times New Roman" pitchFamily="18" charset="0"/>
              </a:rPr>
              <a:t>protection of the countries interests </a:t>
            </a:r>
            <a:r>
              <a:rPr lang="en-US" sz="2600" dirty="0" smtClean="0">
                <a:solidFill>
                  <a:prstClr val="black"/>
                </a:solidFill>
                <a:latin typeface="Times New Roman" pitchFamily="18" charset="0"/>
                <a:ea typeface="Times New Roman"/>
                <a:cs typeface="Times New Roman" pitchFamily="18" charset="0"/>
              </a:rPr>
              <a:t>in the international arena.</a:t>
            </a:r>
          </a:p>
          <a:p>
            <a:pPr marL="57150" lvl="0" indent="0" algn="just">
              <a:buFont typeface="Wingdings" pitchFamily="2" charset="2"/>
              <a:buChar char="Ø"/>
            </a:pPr>
            <a:r>
              <a:rPr lang="en-US" sz="2400" b="1" u="sng" dirty="0">
                <a:solidFill>
                  <a:prstClr val="black"/>
                </a:solidFill>
                <a:latin typeface="Times New Roman" pitchFamily="18" charset="0"/>
                <a:cs typeface="Times New Roman" pitchFamily="18" charset="0"/>
              </a:rPr>
              <a:t>National interest is the reason </a:t>
            </a:r>
            <a:r>
              <a:rPr lang="en-US" sz="2400" dirty="0">
                <a:solidFill>
                  <a:prstClr val="black"/>
                </a:solidFill>
                <a:latin typeface="Times New Roman" pitchFamily="18" charset="0"/>
                <a:cs typeface="Times New Roman" pitchFamily="18" charset="0"/>
              </a:rPr>
              <a:t>of state to justify its actions and policy towards other state at international level.</a:t>
            </a:r>
          </a:p>
          <a:p>
            <a:pPr marL="57150" indent="0" algn="just">
              <a:buFont typeface="Wingdings" pitchFamily="2" charset="2"/>
              <a:buChar char="Ø"/>
            </a:pPr>
            <a:endParaRPr lang="en-US" sz="2600" dirty="0" smtClean="0">
              <a:solidFill>
                <a:prstClr val="black"/>
              </a:solidFill>
              <a:latin typeface="Times New Roman" pitchFamily="18" charset="0"/>
              <a:ea typeface="Times New Roman"/>
              <a:cs typeface="Times New Roman" pitchFamily="18" charset="0"/>
            </a:endParaRPr>
          </a:p>
          <a:p>
            <a:pPr marL="57150" indent="0" algn="just">
              <a:buFont typeface="Wingdings" pitchFamily="2" charset="2"/>
              <a:buChar char="Ø"/>
            </a:pPr>
            <a:endParaRPr lang="en-US" sz="2600" dirty="0" smtClean="0">
              <a:latin typeface="Times New Roman" pitchFamily="18" charset="0"/>
              <a:cs typeface="Times New Roman" pitchFamily="18" charset="0"/>
            </a:endParaRPr>
          </a:p>
          <a:p>
            <a:pPr marL="57150" indent="0">
              <a:buNone/>
            </a:pPr>
            <a:endParaRPr lang="en-US" sz="2600" dirty="0" smtClean="0">
              <a:latin typeface="Times New Roman" pitchFamily="18" charset="0"/>
              <a:ea typeface="Calibri"/>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57150" indent="0" algn="just">
              <a:buFont typeface="Wingdings" pitchFamily="2" charset="2"/>
              <a:buChar char="Ø"/>
            </a:pPr>
            <a:r>
              <a:rPr lang="en-US" sz="2800" b="1" u="sng" dirty="0" smtClean="0">
                <a:latin typeface="Times New Roman" pitchFamily="18" charset="0"/>
                <a:cs typeface="Times New Roman" pitchFamily="18" charset="0"/>
              </a:rPr>
              <a:t>National interest</a:t>
            </a:r>
            <a:r>
              <a:rPr lang="en-US" sz="2800" dirty="0" smtClean="0">
                <a:latin typeface="Times New Roman" pitchFamily="18" charset="0"/>
                <a:cs typeface="Times New Roman" pitchFamily="18" charset="0"/>
              </a:rPr>
              <a:t> has been the main </a:t>
            </a:r>
            <a:r>
              <a:rPr lang="en-US" sz="2800" b="1" u="sng" dirty="0" smtClean="0">
                <a:latin typeface="Times New Roman" pitchFamily="18" charset="0"/>
                <a:cs typeface="Times New Roman" pitchFamily="18" charset="0"/>
              </a:rPr>
              <a:t>driving force </a:t>
            </a:r>
            <a:r>
              <a:rPr lang="en-US" sz="2800" dirty="0" smtClean="0">
                <a:latin typeface="Times New Roman" pitchFamily="18" charset="0"/>
                <a:cs typeface="Times New Roman" pitchFamily="18" charset="0"/>
              </a:rPr>
              <a:t>that determines the contents of foreign policy. </a:t>
            </a:r>
          </a:p>
          <a:p>
            <a:pPr marL="57150" indent="0" algn="just">
              <a:buFont typeface="Wingdings" pitchFamily="2" charset="2"/>
              <a:buChar char="Ø"/>
            </a:pPr>
            <a:r>
              <a:rPr lang="en-US" sz="2800" b="1" u="sng" dirty="0" smtClean="0">
                <a:solidFill>
                  <a:srgbClr val="0070C0"/>
                </a:solidFill>
                <a:latin typeface="Times New Roman" pitchFamily="18" charset="0"/>
                <a:cs typeface="Times New Roman" pitchFamily="18" charset="0"/>
              </a:rPr>
              <a:t>Power or the ability to influence </a:t>
            </a:r>
            <a:r>
              <a:rPr lang="en-US" sz="2800" dirty="0" smtClean="0">
                <a:latin typeface="Times New Roman" pitchFamily="18" charset="0"/>
                <a:cs typeface="Times New Roman" pitchFamily="18" charset="0"/>
              </a:rPr>
              <a:t>the behaviors of other states is underscored as the primary instrument to implement national interest.</a:t>
            </a:r>
            <a:endParaRPr lang="en-US" sz="2800" dirty="0" smtClean="0">
              <a:solidFill>
                <a:prstClr val="black"/>
              </a:solidFill>
              <a:latin typeface="Times New Roman" pitchFamily="18" charset="0"/>
              <a:ea typeface="Times New Roman"/>
              <a:cs typeface="Times New Roman" pitchFamily="18" charset="0"/>
            </a:endParaRPr>
          </a:p>
          <a:p>
            <a:pPr marL="57150" indent="0" algn="just">
              <a:buFont typeface="Wingdings" pitchFamily="2" charset="2"/>
              <a:buChar char="Ø"/>
            </a:pPr>
            <a:r>
              <a:rPr lang="en-US" sz="2800" b="1" i="1" dirty="0" smtClean="0">
                <a:solidFill>
                  <a:srgbClr val="00B0F0"/>
                </a:solidFill>
                <a:latin typeface="Times New Roman" pitchFamily="18" charset="0"/>
                <a:ea typeface="Calibri"/>
                <a:cs typeface="Times New Roman" pitchFamily="18" charset="0"/>
              </a:rPr>
              <a:t>NI  </a:t>
            </a:r>
            <a:r>
              <a:rPr lang="en-US" sz="2800" dirty="0" smtClean="0">
                <a:solidFill>
                  <a:prstClr val="black"/>
                </a:solidFill>
                <a:latin typeface="Times New Roman" pitchFamily="18" charset="0"/>
                <a:ea typeface="Times New Roman"/>
                <a:cs typeface="Times New Roman" pitchFamily="18" charset="0"/>
              </a:rPr>
              <a:t>is </a:t>
            </a:r>
            <a:r>
              <a:rPr lang="en-US" sz="2800" b="1" dirty="0" smtClean="0">
                <a:solidFill>
                  <a:srgbClr val="0070C0"/>
                </a:solidFill>
                <a:latin typeface="Times New Roman" pitchFamily="18" charset="0"/>
                <a:ea typeface="Times New Roman"/>
                <a:cs typeface="Times New Roman" pitchFamily="18" charset="0"/>
              </a:rPr>
              <a:t>aspirations</a:t>
            </a:r>
            <a:r>
              <a:rPr lang="en-US" sz="2800" dirty="0" smtClean="0">
                <a:solidFill>
                  <a:prstClr val="black"/>
                </a:solidFill>
                <a:latin typeface="Times New Roman" pitchFamily="18" charset="0"/>
                <a:ea typeface="Times New Roman"/>
                <a:cs typeface="Times New Roman" pitchFamily="18" charset="0"/>
              </a:rPr>
              <a:t>/</a:t>
            </a:r>
            <a:r>
              <a:rPr lang="en-US" sz="2800" b="1" i="1" dirty="0" smtClean="0">
                <a:solidFill>
                  <a:srgbClr val="00B0F0"/>
                </a:solidFill>
                <a:latin typeface="Times New Roman" pitchFamily="18" charset="0"/>
                <a:ea typeface="Calibri"/>
                <a:cs typeface="Times New Roman" pitchFamily="18" charset="0"/>
              </a:rPr>
              <a:t> </a:t>
            </a:r>
            <a:r>
              <a:rPr lang="en-US" sz="2800" b="1" dirty="0" smtClean="0">
                <a:solidFill>
                  <a:srgbClr val="00B0F0"/>
                </a:solidFill>
                <a:latin typeface="Times New Roman" pitchFamily="18" charset="0"/>
                <a:ea typeface="Calibri"/>
                <a:cs typeface="Times New Roman" pitchFamily="18" charset="0"/>
              </a:rPr>
              <a:t>Ambition</a:t>
            </a:r>
            <a:r>
              <a:rPr lang="en-US" sz="2800" dirty="0" smtClean="0">
                <a:solidFill>
                  <a:prstClr val="black"/>
                </a:solidFill>
                <a:latin typeface="Times New Roman" pitchFamily="18" charset="0"/>
                <a:ea typeface="Times New Roman"/>
                <a:cs typeface="Times New Roman" pitchFamily="18" charset="0"/>
              </a:rPr>
              <a:t> of the state/government</a:t>
            </a:r>
            <a:r>
              <a:rPr lang="en-US" sz="2800" dirty="0" smtClean="0">
                <a:latin typeface="Times New Roman" pitchFamily="18" charset="0"/>
                <a:cs typeface="Times New Roman" pitchFamily="18" charset="0"/>
              </a:rPr>
              <a:t> to fulfill in its future interaction with others.</a:t>
            </a:r>
            <a:endParaRPr lang="en-US" sz="2800" dirty="0" smtClean="0">
              <a:solidFill>
                <a:prstClr val="black"/>
              </a:solidFill>
              <a:latin typeface="Times New Roman" pitchFamily="18" charset="0"/>
              <a:ea typeface="Times New Roman"/>
              <a:cs typeface="Times New Roman" pitchFamily="18" charset="0"/>
            </a:endParaRPr>
          </a:p>
          <a:p>
            <a:pPr marL="57150" indent="0" algn="just">
              <a:buFont typeface="Wingdings" pitchFamily="2" charset="2"/>
              <a:buChar char="Ø"/>
            </a:pPr>
            <a:r>
              <a:rPr lang="en-US" sz="2800" dirty="0" smtClean="0">
                <a:solidFill>
                  <a:prstClr val="black"/>
                </a:solidFill>
                <a:latin typeface="Times New Roman" pitchFamily="18" charset="0"/>
                <a:ea typeface="Times New Roman"/>
                <a:cs typeface="Times New Roman" pitchFamily="18" charset="0"/>
              </a:rPr>
              <a:t>There are </a:t>
            </a:r>
            <a:r>
              <a:rPr lang="en-US" sz="2800" b="1" u="sng" dirty="0" smtClean="0">
                <a:solidFill>
                  <a:srgbClr val="FF0000"/>
                </a:solidFill>
                <a:latin typeface="Times New Roman" pitchFamily="18" charset="0"/>
                <a:ea typeface="Times New Roman"/>
                <a:cs typeface="Times New Roman" pitchFamily="18" charset="0"/>
              </a:rPr>
              <a:t>four aspect of national interest</a:t>
            </a:r>
            <a:r>
              <a:rPr lang="en-US" sz="2800" b="1" dirty="0" smtClean="0">
                <a:solidFill>
                  <a:srgbClr val="FF0000"/>
                </a:solidFill>
                <a:latin typeface="Times New Roman" pitchFamily="18" charset="0"/>
                <a:ea typeface="Times New Roman"/>
                <a:cs typeface="Times New Roman" pitchFamily="18" charset="0"/>
              </a:rPr>
              <a:t> </a:t>
            </a:r>
            <a:r>
              <a:rPr lang="en-US" sz="2800" dirty="0" smtClean="0">
                <a:solidFill>
                  <a:prstClr val="black"/>
                </a:solidFill>
                <a:latin typeface="Times New Roman" pitchFamily="18" charset="0"/>
                <a:ea typeface="Times New Roman"/>
                <a:cs typeface="Times New Roman" pitchFamily="18" charset="0"/>
              </a:rPr>
              <a:t>which are not mutually-exclusive.</a:t>
            </a:r>
          </a:p>
          <a:p>
            <a:pPr marL="800100" indent="-742950">
              <a:buAutoNum type="arabicPeriod"/>
            </a:pPr>
            <a:r>
              <a:rPr lang="en-US" sz="2800" dirty="0" smtClean="0">
                <a:solidFill>
                  <a:prstClr val="black"/>
                </a:solidFill>
                <a:latin typeface="Times New Roman" pitchFamily="18" charset="0"/>
                <a:ea typeface="Times New Roman"/>
                <a:cs typeface="Times New Roman" pitchFamily="18" charset="0"/>
              </a:rPr>
              <a:t>Defense/Territory </a:t>
            </a:r>
          </a:p>
          <a:p>
            <a:pPr marL="800100" indent="-742950">
              <a:buAutoNum type="arabicPeriod"/>
            </a:pPr>
            <a:r>
              <a:rPr lang="en-US" sz="2800" dirty="0" smtClean="0">
                <a:solidFill>
                  <a:prstClr val="black"/>
                </a:solidFill>
                <a:latin typeface="Times New Roman" pitchFamily="18" charset="0"/>
                <a:ea typeface="Times New Roman"/>
                <a:cs typeface="Times New Roman" pitchFamily="18" charset="0"/>
              </a:rPr>
              <a:t>Economic </a:t>
            </a:r>
          </a:p>
          <a:p>
            <a:pPr marL="800100" indent="-742950">
              <a:buAutoNum type="arabicPeriod"/>
            </a:pPr>
            <a:r>
              <a:rPr lang="en-US" sz="2800" dirty="0" smtClean="0">
                <a:solidFill>
                  <a:prstClr val="black"/>
                </a:solidFill>
                <a:latin typeface="Times New Roman" pitchFamily="18" charset="0"/>
                <a:ea typeface="Times New Roman"/>
                <a:cs typeface="Times New Roman" pitchFamily="18" charset="0"/>
              </a:rPr>
              <a:t> World order </a:t>
            </a:r>
          </a:p>
          <a:p>
            <a:pPr marL="800100" indent="-742950">
              <a:buAutoNum type="arabicPeriod"/>
            </a:pPr>
            <a:r>
              <a:rPr lang="en-US" sz="2800" dirty="0" smtClean="0">
                <a:solidFill>
                  <a:prstClr val="black"/>
                </a:solidFill>
                <a:latin typeface="Times New Roman" pitchFamily="18" charset="0"/>
                <a:ea typeface="Times New Roman"/>
                <a:cs typeface="Times New Roman" pitchFamily="18" charset="0"/>
              </a:rPr>
              <a:t>Ideology /political institution/Culture</a:t>
            </a:r>
            <a:r>
              <a:rPr lang="en-US" sz="2800" dirty="0" smtClean="0">
                <a:latin typeface="Times New Roman" pitchFamily="18" charset="0"/>
                <a:ea typeface="Calibri"/>
                <a:cs typeface="Times New Roman" pitchFamily="18" charset="0"/>
              </a:rPr>
              <a:t> </a:t>
            </a:r>
            <a:endParaRPr lang="en-US" sz="2800" dirty="0" smtClean="0">
              <a:solidFill>
                <a:prstClr val="black"/>
              </a:solidFill>
              <a:latin typeface="Times New Roman" pitchFamily="18" charset="0"/>
              <a:ea typeface="Times New Roman"/>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57150" indent="0" algn="just">
              <a:buFont typeface="Wingdings" pitchFamily="2" charset="2"/>
              <a:buChar char="Ø"/>
            </a:pPr>
            <a:r>
              <a:rPr lang="en-US" sz="2200" b="1" u="sng" dirty="0" smtClean="0">
                <a:solidFill>
                  <a:prstClr val="black"/>
                </a:solidFill>
                <a:latin typeface="Times New Roman" pitchFamily="18" charset="0"/>
                <a:ea typeface="Times New Roman"/>
                <a:cs typeface="Times New Roman" pitchFamily="18" charset="0"/>
              </a:rPr>
              <a:t>Multiplicity of criteria used to define national interest </a:t>
            </a:r>
          </a:p>
          <a:p>
            <a:pPr marL="571500" indent="-514350" algn="just">
              <a:buAutoNum type="alphaUcPeriod"/>
            </a:pPr>
            <a:r>
              <a:rPr lang="en-US" sz="2200" dirty="0" smtClean="0">
                <a:latin typeface="Times New Roman" pitchFamily="18" charset="0"/>
                <a:cs typeface="Times New Roman" pitchFamily="18" charset="0"/>
              </a:rPr>
              <a:t>Operational philosophy </a:t>
            </a:r>
          </a:p>
          <a:p>
            <a:pPr marL="571500" indent="-514350" algn="just">
              <a:buAutoNum type="alphaUcPeriod"/>
            </a:pPr>
            <a:r>
              <a:rPr lang="en-US" sz="2200" dirty="0" smtClean="0">
                <a:latin typeface="Times New Roman" pitchFamily="18" charset="0"/>
                <a:cs typeface="Times New Roman" pitchFamily="18" charset="0"/>
              </a:rPr>
              <a:t>Moral and legal criteria</a:t>
            </a:r>
          </a:p>
          <a:p>
            <a:pPr marL="571500" indent="-514350" algn="just">
              <a:buAutoNum type="alphaUcPeriod"/>
            </a:pPr>
            <a:r>
              <a:rPr lang="en-US" sz="2200" dirty="0" smtClean="0">
                <a:latin typeface="Times New Roman" pitchFamily="18" charset="0"/>
                <a:cs typeface="Times New Roman" pitchFamily="18" charset="0"/>
              </a:rPr>
              <a:t>Pragmatic criteria</a:t>
            </a:r>
          </a:p>
          <a:p>
            <a:pPr marL="571500" indent="-514350" algn="just">
              <a:buAutoNum type="alphaUcPeriod"/>
            </a:pPr>
            <a:r>
              <a:rPr lang="en-US" sz="2200" dirty="0" smtClean="0">
                <a:latin typeface="Times New Roman" pitchFamily="18" charset="0"/>
                <a:cs typeface="Times New Roman" pitchFamily="18" charset="0"/>
              </a:rPr>
              <a:t> Ideological criteria</a:t>
            </a:r>
          </a:p>
          <a:p>
            <a:pPr marL="571500" indent="-514350" algn="just">
              <a:buAutoNum type="alphaUcPeriod"/>
            </a:pPr>
            <a:r>
              <a:rPr lang="en-US" sz="2200" dirty="0" smtClean="0">
                <a:latin typeface="Times New Roman" pitchFamily="18" charset="0"/>
                <a:cs typeface="Times New Roman" pitchFamily="18" charset="0"/>
              </a:rPr>
              <a:t>Professional advancement</a:t>
            </a:r>
          </a:p>
          <a:p>
            <a:pPr marL="571500" indent="-514350" algn="just">
              <a:buAutoNum type="alphaUcPeriod"/>
            </a:pPr>
            <a:r>
              <a:rPr lang="en-US" sz="2200" dirty="0" smtClean="0">
                <a:latin typeface="Times New Roman" pitchFamily="18" charset="0"/>
                <a:cs typeface="Times New Roman" pitchFamily="18" charset="0"/>
              </a:rPr>
              <a:t>Partisan criteria </a:t>
            </a:r>
          </a:p>
          <a:p>
            <a:pPr marL="571500" indent="-514350" algn="just">
              <a:buAutoNum type="alphaUcPeriod"/>
            </a:pPr>
            <a:r>
              <a:rPr lang="en-US" sz="2200" dirty="0" smtClean="0">
                <a:latin typeface="Times New Roman" pitchFamily="18" charset="0"/>
                <a:cs typeface="Times New Roman" pitchFamily="18" charset="0"/>
              </a:rPr>
              <a:t>Bureaucratic-interest criteria</a:t>
            </a:r>
          </a:p>
          <a:p>
            <a:pPr marL="571500" indent="-514350" algn="just">
              <a:buAutoNum type="alphaUcPeriod"/>
            </a:pPr>
            <a:r>
              <a:rPr lang="en-US" sz="2200" dirty="0" smtClean="0">
                <a:latin typeface="Times New Roman" pitchFamily="18" charset="0"/>
                <a:cs typeface="Times New Roman" pitchFamily="18" charset="0"/>
              </a:rPr>
              <a:t> Ethnic/racial criteria </a:t>
            </a:r>
          </a:p>
          <a:p>
            <a:pPr marL="571500" indent="-514350" algn="just">
              <a:buAutoNum type="alphaUcPeriod"/>
            </a:pPr>
            <a:r>
              <a:rPr lang="en-US" sz="2200" dirty="0" smtClean="0">
                <a:latin typeface="Times New Roman" pitchFamily="18" charset="0"/>
                <a:cs typeface="Times New Roman" pitchFamily="18" charset="0"/>
              </a:rPr>
              <a:t>Class-status criteria and </a:t>
            </a:r>
          </a:p>
          <a:p>
            <a:pPr marL="571500" indent="-514350" algn="just">
              <a:buAutoNum type="alphaUcPeriod"/>
            </a:pPr>
            <a:r>
              <a:rPr lang="en-US" sz="2200" dirty="0" smtClean="0">
                <a:latin typeface="Times New Roman" pitchFamily="18" charset="0"/>
                <a:cs typeface="Times New Roman" pitchFamily="18" charset="0"/>
              </a:rPr>
              <a:t>Foreign –dependency criteria.</a:t>
            </a:r>
            <a:endParaRPr lang="en-US" sz="2200" dirty="0" smtClean="0">
              <a:solidFill>
                <a:prstClr val="black"/>
              </a:solidFill>
              <a:latin typeface="Times New Roman" pitchFamily="18" charset="0"/>
              <a:ea typeface="Times New Roman"/>
              <a:cs typeface="Times New Roman" pitchFamily="18" charset="0"/>
            </a:endParaRPr>
          </a:p>
          <a:p>
            <a:pPr marL="57150" indent="0">
              <a:buNone/>
            </a:pPr>
            <a:r>
              <a:rPr lang="en-US" sz="2200" b="1" dirty="0" smtClean="0">
                <a:solidFill>
                  <a:prstClr val="black"/>
                </a:solidFill>
                <a:latin typeface="Times New Roman" pitchFamily="18" charset="0"/>
                <a:ea typeface="Times New Roman"/>
                <a:cs typeface="Times New Roman" pitchFamily="18" charset="0"/>
              </a:rPr>
              <a:t>5.6.2. </a:t>
            </a:r>
            <a:r>
              <a:rPr lang="en-US" sz="2200" dirty="0" smtClean="0">
                <a:latin typeface="Times New Roman" pitchFamily="18" charset="0"/>
                <a:cs typeface="Times New Roman" pitchFamily="18" charset="0"/>
              </a:rPr>
              <a:t> </a:t>
            </a:r>
            <a:r>
              <a:rPr lang="en-US" sz="2200" b="1" u="sng" dirty="0" smtClean="0">
                <a:latin typeface="Times New Roman" pitchFamily="18" charset="0"/>
                <a:cs typeface="Times New Roman" pitchFamily="18" charset="0"/>
              </a:rPr>
              <a:t>Methods/ </a:t>
            </a:r>
            <a:r>
              <a:rPr lang="en-US" sz="2200" b="1" u="sng" dirty="0" smtClean="0">
                <a:solidFill>
                  <a:prstClr val="black"/>
                </a:solidFill>
                <a:latin typeface="Times New Roman" pitchFamily="18" charset="0"/>
                <a:ea typeface="Calibri"/>
                <a:cs typeface="Times New Roman" pitchFamily="18" charset="0"/>
              </a:rPr>
              <a:t>Determinant </a:t>
            </a:r>
            <a:r>
              <a:rPr lang="en-US" sz="2200" b="1" u="sng" dirty="0" smtClean="0">
                <a:latin typeface="Times New Roman" pitchFamily="18" charset="0"/>
                <a:cs typeface="Times New Roman" pitchFamily="18" charset="0"/>
              </a:rPr>
              <a:t>of Securing National Interest</a:t>
            </a:r>
            <a:endParaRPr lang="en-US" sz="2200" b="1" u="sng" dirty="0" smtClean="0">
              <a:latin typeface="Times New Roman" pitchFamily="18" charset="0"/>
              <a:ea typeface="Calibri"/>
              <a:cs typeface="Times New Roman" pitchFamily="18" charset="0"/>
            </a:endParaRPr>
          </a:p>
          <a:p>
            <a:pPr marL="971550" lvl="1" indent="-514350">
              <a:buAutoNum type="arabicPeriod"/>
            </a:pPr>
            <a:r>
              <a:rPr lang="en-US" sz="2200" dirty="0" smtClean="0">
                <a:solidFill>
                  <a:prstClr val="black"/>
                </a:solidFill>
                <a:latin typeface="Times New Roman" pitchFamily="18" charset="0"/>
                <a:ea typeface="Times New Roman"/>
                <a:cs typeface="Times New Roman" pitchFamily="18" charset="0"/>
              </a:rPr>
              <a:t>Diplomacy</a:t>
            </a:r>
          </a:p>
          <a:p>
            <a:pPr marL="971550" lvl="1" indent="-514350">
              <a:buAutoNum type="arabicPeriod"/>
            </a:pPr>
            <a:r>
              <a:rPr lang="en-US" sz="2200" dirty="0" smtClean="0">
                <a:solidFill>
                  <a:prstClr val="black"/>
                </a:solidFill>
                <a:latin typeface="Times New Roman" pitchFamily="18" charset="0"/>
                <a:ea typeface="Times New Roman"/>
                <a:cs typeface="Times New Roman" pitchFamily="18" charset="0"/>
              </a:rPr>
              <a:t>Propaganda</a:t>
            </a:r>
          </a:p>
          <a:p>
            <a:pPr marL="971550" lvl="1" indent="-514350">
              <a:buAutoNum type="arabicPeriod"/>
            </a:pPr>
            <a:r>
              <a:rPr lang="en-US" sz="2200" dirty="0" smtClean="0">
                <a:solidFill>
                  <a:prstClr val="black"/>
                </a:solidFill>
                <a:latin typeface="Times New Roman" pitchFamily="18" charset="0"/>
                <a:ea typeface="Times New Roman"/>
                <a:cs typeface="Times New Roman" pitchFamily="18" charset="0"/>
              </a:rPr>
              <a:t>Economic means</a:t>
            </a:r>
          </a:p>
          <a:p>
            <a:pPr marL="971550" lvl="1" indent="-514350">
              <a:buAutoNum type="arabicPeriod"/>
            </a:pPr>
            <a:r>
              <a:rPr lang="en-US" sz="2200" dirty="0" smtClean="0">
                <a:solidFill>
                  <a:prstClr val="black"/>
                </a:solidFill>
                <a:latin typeface="Times New Roman" pitchFamily="18" charset="0"/>
                <a:ea typeface="Times New Roman"/>
                <a:cs typeface="Times New Roman" pitchFamily="18" charset="0"/>
              </a:rPr>
              <a:t>Alliance and treaty/International Law </a:t>
            </a:r>
          </a:p>
          <a:p>
            <a:pPr marL="971550" lvl="1" indent="-514350">
              <a:buAutoNum type="arabicPeriod"/>
            </a:pPr>
            <a:r>
              <a:rPr lang="en-US" sz="2200" dirty="0" smtClean="0">
                <a:solidFill>
                  <a:prstClr val="black"/>
                </a:solidFill>
                <a:latin typeface="Times New Roman" pitchFamily="18" charset="0"/>
                <a:ea typeface="Times New Roman"/>
                <a:cs typeface="Times New Roman" pitchFamily="18" charset="0"/>
              </a:rPr>
              <a:t>Coercive measure </a:t>
            </a:r>
          </a:p>
          <a:p>
            <a:pPr marL="571500" indent="-514350" algn="just">
              <a:buNone/>
            </a:pPr>
            <a:endParaRPr lang="en-US" sz="2200" b="1" u="sng" dirty="0" smtClean="0">
              <a:solidFill>
                <a:prstClr val="black"/>
              </a:solidFill>
              <a:latin typeface="Times New Roman" pitchFamily="18" charset="0"/>
              <a:ea typeface="Times New Roman"/>
              <a:cs typeface="Times New Roman" pitchFamily="18" charset="0"/>
            </a:endParaRPr>
          </a:p>
          <a:p>
            <a:pPr marL="571500" indent="-514350" algn="just">
              <a:buAutoNum type="romanLcPeriod"/>
            </a:pPr>
            <a:endParaRPr lang="en-US" sz="2200" dirty="0" smtClean="0">
              <a:solidFill>
                <a:prstClr val="black"/>
              </a:solidFill>
              <a:latin typeface="Times New Roman" pitchFamily="18" charset="0"/>
              <a:ea typeface="Times New Roman"/>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57150" indent="0">
              <a:buNone/>
            </a:pPr>
            <a:r>
              <a:rPr lang="en-US" sz="2400" b="1" dirty="0" smtClean="0">
                <a:solidFill>
                  <a:prstClr val="black"/>
                </a:solidFill>
                <a:latin typeface="Times New Roman" pitchFamily="18" charset="0"/>
                <a:ea typeface="Times New Roman"/>
                <a:cs typeface="Times New Roman" pitchFamily="18" charset="0"/>
              </a:rPr>
              <a:t>5.6.3. </a:t>
            </a:r>
            <a:r>
              <a:rPr lang="en-US" sz="2400" b="1" u="sng" dirty="0" smtClean="0">
                <a:solidFill>
                  <a:srgbClr val="0070C0"/>
                </a:solidFill>
                <a:latin typeface="Times New Roman" pitchFamily="18" charset="0"/>
                <a:cs typeface="Times New Roman" pitchFamily="18" charset="0"/>
                <a:hlinkClick r:id="rId3"/>
              </a:rPr>
              <a:t>Foreign Policy: Meaning,</a:t>
            </a:r>
            <a:r>
              <a:rPr lang="en-US" sz="2400" b="1" dirty="0" smtClean="0">
                <a:solidFill>
                  <a:srgbClr val="0070C0"/>
                </a:solidFill>
                <a:latin typeface="Times New Roman" pitchFamily="18" charset="0"/>
                <a:ea typeface="Times New Roman"/>
                <a:cs typeface="Times New Roman" pitchFamily="18" charset="0"/>
              </a:rPr>
              <a:t> </a:t>
            </a:r>
            <a:r>
              <a:rPr lang="en-US" sz="2400" b="1" u="sng" dirty="0" smtClean="0">
                <a:solidFill>
                  <a:srgbClr val="0070C0"/>
                </a:solidFill>
                <a:latin typeface="Times New Roman" pitchFamily="18" charset="0"/>
                <a:ea typeface="Times New Roman"/>
                <a:cs typeface="Times New Roman" pitchFamily="18" charset="0"/>
              </a:rPr>
              <a:t>objectives</a:t>
            </a:r>
            <a:r>
              <a:rPr lang="en-US" sz="2400" b="1" dirty="0" smtClean="0">
                <a:solidFill>
                  <a:srgbClr val="0070C0"/>
                </a:solidFill>
                <a:latin typeface="Times New Roman" pitchFamily="18" charset="0"/>
                <a:ea typeface="Times New Roman"/>
                <a:cs typeface="Times New Roman" pitchFamily="18" charset="0"/>
              </a:rPr>
              <a:t>, </a:t>
            </a:r>
            <a:r>
              <a:rPr lang="en-US" sz="2400" b="1" u="sng" dirty="0" smtClean="0">
                <a:solidFill>
                  <a:srgbClr val="0070C0"/>
                </a:solidFill>
                <a:latin typeface="Times New Roman" pitchFamily="18" charset="0"/>
                <a:cs typeface="Times New Roman" pitchFamily="18" charset="0"/>
                <a:hlinkClick r:id="rId3"/>
              </a:rPr>
              <a:t>Dimensions and Instruments</a:t>
            </a:r>
          </a:p>
          <a:p>
            <a:pPr marL="57150" indent="0">
              <a:buNone/>
            </a:pPr>
            <a:r>
              <a:rPr lang="en-US" sz="2400" b="1" dirty="0" smtClean="0">
                <a:latin typeface="Times New Roman" pitchFamily="18" charset="0"/>
                <a:cs typeface="Times New Roman" pitchFamily="18" charset="0"/>
              </a:rPr>
              <a:t>5.6.3.1. </a:t>
            </a:r>
            <a:r>
              <a:rPr lang="en-US" sz="2400" b="1" u="sng" dirty="0" smtClean="0">
                <a:latin typeface="Times New Roman" pitchFamily="18" charset="0"/>
                <a:cs typeface="Times New Roman" pitchFamily="18" charset="0"/>
              </a:rPr>
              <a:t>What is Foreign Policy?</a:t>
            </a:r>
            <a:r>
              <a:rPr lang="en-US" sz="2400" dirty="0" smtClean="0">
                <a:latin typeface="Times New Roman" pitchFamily="18" charset="0"/>
                <a:cs typeface="Times New Roman" pitchFamily="18" charset="0"/>
                <a:hlinkClick r:id="rId4"/>
              </a:rPr>
              <a:t> https://www.slideshare.net/ayeshasaifbhatti/7-foreign-policy-process-1</a:t>
            </a:r>
            <a:endParaRPr lang="en-US" sz="2400" b="1"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Foreign policy is </a:t>
            </a:r>
            <a:r>
              <a:rPr lang="en-US" sz="2400" b="1" u="sng" dirty="0" smtClean="0">
                <a:latin typeface="Times New Roman" pitchFamily="18" charset="0"/>
                <a:cs typeface="Times New Roman" pitchFamily="18" charset="0"/>
              </a:rPr>
              <a:t>something that a state would like to achieve </a:t>
            </a:r>
            <a:r>
              <a:rPr lang="en-US" sz="2400" dirty="0" smtClean="0">
                <a:latin typeface="Times New Roman" pitchFamily="18" charset="0"/>
                <a:cs typeface="Times New Roman" pitchFamily="18" charset="0"/>
              </a:rPr>
              <a:t>in its external relations with others. </a:t>
            </a:r>
          </a:p>
          <a:p>
            <a:pPr algn="just">
              <a:buFont typeface="Wingdings" pitchFamily="2" charset="2"/>
              <a:buChar char="ü"/>
            </a:pPr>
            <a:r>
              <a:rPr lang="en-US" sz="2400" dirty="0" smtClean="0">
                <a:latin typeface="Times New Roman" pitchFamily="18" charset="0"/>
                <a:cs typeface="Times New Roman" pitchFamily="18" charset="0"/>
              </a:rPr>
              <a:t>It is a </a:t>
            </a:r>
            <a:r>
              <a:rPr lang="en-US" sz="2400" b="1" dirty="0" smtClean="0">
                <a:solidFill>
                  <a:srgbClr val="00B0F0"/>
                </a:solidFill>
                <a:latin typeface="Times New Roman" pitchFamily="18" charset="0"/>
                <a:cs typeface="Times New Roman" pitchFamily="18" charset="0"/>
              </a:rPr>
              <a:t>set of principles, decisions and means, adopted</a:t>
            </a:r>
            <a:r>
              <a:rPr lang="en-US" sz="2400" dirty="0" smtClean="0">
                <a:latin typeface="Times New Roman" pitchFamily="18" charset="0"/>
                <a:cs typeface="Times New Roman" pitchFamily="18" charset="0"/>
              </a:rPr>
              <a:t> and followed by a nation for securing her goals of national interest in international relations. </a:t>
            </a:r>
          </a:p>
          <a:p>
            <a:pPr algn="just">
              <a:buFont typeface="Wingdings" pitchFamily="2" charset="2"/>
              <a:buChar char="ü"/>
            </a:pPr>
            <a:r>
              <a:rPr lang="en-US" sz="2400" dirty="0" smtClean="0">
                <a:latin typeface="Times New Roman" pitchFamily="18" charset="0"/>
                <a:cs typeface="Times New Roman" pitchFamily="18" charset="0"/>
              </a:rPr>
              <a:t>National interest is often considered as the </a:t>
            </a:r>
            <a:r>
              <a:rPr lang="en-US" sz="2400" b="1" u="sng" dirty="0" smtClean="0">
                <a:latin typeface="Times New Roman" pitchFamily="18" charset="0"/>
                <a:cs typeface="Times New Roman" pitchFamily="18" charset="0"/>
              </a:rPr>
              <a:t>objectives of foreign </a:t>
            </a:r>
            <a:r>
              <a:rPr lang="en-US" sz="2400" dirty="0" smtClean="0">
                <a:latin typeface="Times New Roman" pitchFamily="18" charset="0"/>
                <a:cs typeface="Times New Roman" pitchFamily="18" charset="0"/>
              </a:rPr>
              <a:t>policy of a state. </a:t>
            </a:r>
          </a:p>
          <a:p>
            <a:pPr algn="just">
              <a:buFont typeface="Wingdings" pitchFamily="2" charset="2"/>
              <a:buChar char="v"/>
            </a:pPr>
            <a:r>
              <a:rPr lang="en-US" sz="2400" b="1" dirty="0" smtClean="0">
                <a:latin typeface="Times New Roman" pitchFamily="18" charset="0"/>
                <a:cs typeface="Times New Roman" pitchFamily="18" charset="0"/>
              </a:rPr>
              <a:t>Foreign Policy  involves:</a:t>
            </a:r>
          </a:p>
          <a:p>
            <a:pPr marL="57150" indent="0" algn="just">
              <a:buFont typeface="Wingdings" pitchFamily="2" charset="2"/>
              <a:buChar char="ü"/>
            </a:pPr>
            <a:r>
              <a:rPr lang="en-US" sz="2400" dirty="0" smtClean="0">
                <a:solidFill>
                  <a:prstClr val="black"/>
                </a:solidFill>
                <a:latin typeface="Times New Roman" pitchFamily="18" charset="0"/>
                <a:ea typeface="Times New Roman"/>
                <a:cs typeface="Times New Roman" pitchFamily="18" charset="0"/>
              </a:rPr>
              <a:t>General purposes, </a:t>
            </a:r>
            <a:r>
              <a:rPr lang="en-US" sz="2400" b="1" u="sng" dirty="0" smtClean="0">
                <a:solidFill>
                  <a:prstClr val="black"/>
                </a:solidFill>
                <a:latin typeface="Times New Roman" pitchFamily="18" charset="0"/>
                <a:ea typeface="Times New Roman"/>
                <a:cs typeface="Times New Roman" pitchFamily="18" charset="0"/>
              </a:rPr>
              <a:t>Priority of goals </a:t>
            </a:r>
            <a:r>
              <a:rPr lang="en-US" sz="2400" dirty="0" smtClean="0">
                <a:solidFill>
                  <a:prstClr val="black"/>
                </a:solidFill>
                <a:latin typeface="Times New Roman" pitchFamily="18" charset="0"/>
                <a:ea typeface="Times New Roman"/>
                <a:cs typeface="Times New Roman" pitchFamily="18" charset="0"/>
              </a:rPr>
              <a:t>to be  realized and achieved</a:t>
            </a:r>
          </a:p>
          <a:p>
            <a:pPr marL="57150" indent="0" algn="just">
              <a:buFont typeface="Wingdings" pitchFamily="2" charset="2"/>
              <a:buChar char="ü"/>
            </a:pPr>
            <a:r>
              <a:rPr lang="en-US" sz="2400" dirty="0" smtClean="0">
                <a:solidFill>
                  <a:prstClr val="black"/>
                </a:solidFill>
                <a:latin typeface="Times New Roman" pitchFamily="18" charset="0"/>
                <a:ea typeface="Times New Roman"/>
                <a:cs typeface="Times New Roman" pitchFamily="18" charset="0"/>
              </a:rPr>
              <a:t>Specific  </a:t>
            </a:r>
            <a:r>
              <a:rPr lang="en-US" sz="2400" b="1" dirty="0" smtClean="0">
                <a:solidFill>
                  <a:srgbClr val="00B0F0"/>
                </a:solidFill>
                <a:latin typeface="Times New Roman" pitchFamily="18" charset="0"/>
                <a:ea typeface="Times New Roman"/>
                <a:cs typeface="Times New Roman" pitchFamily="18" charset="0"/>
              </a:rPr>
              <a:t>strategies and instruments, economic and diplomatic </a:t>
            </a:r>
            <a:r>
              <a:rPr lang="en-US" sz="2400" dirty="0" smtClean="0">
                <a:solidFill>
                  <a:prstClr val="black"/>
                </a:solidFill>
                <a:latin typeface="Times New Roman" pitchFamily="18" charset="0"/>
                <a:ea typeface="Times New Roman"/>
                <a:cs typeface="Times New Roman" pitchFamily="18" charset="0"/>
              </a:rPr>
              <a:t>tools that state used to achieve their objectives.</a:t>
            </a:r>
          </a:p>
          <a:p>
            <a:pPr marL="457200" lvl="1" indent="0" algn="just">
              <a:buFont typeface="Wingdings" pitchFamily="2" charset="2"/>
              <a:buChar char="Ø"/>
            </a:pPr>
            <a:r>
              <a:rPr lang="en-US" sz="2400" dirty="0" smtClean="0">
                <a:latin typeface="Times New Roman" pitchFamily="18" charset="0"/>
                <a:cs typeface="Times New Roman" pitchFamily="18" charset="0"/>
              </a:rPr>
              <a:t>These </a:t>
            </a:r>
            <a:r>
              <a:rPr lang="en-US" sz="2400" b="1" dirty="0" smtClean="0">
                <a:solidFill>
                  <a:srgbClr val="FF0000"/>
                </a:solidFill>
                <a:latin typeface="Times New Roman" pitchFamily="18" charset="0"/>
                <a:cs typeface="Times New Roman" pitchFamily="18" charset="0"/>
              </a:rPr>
              <a:t>objectives, visions and goals state aspire </a:t>
            </a:r>
            <a:r>
              <a:rPr lang="en-US" sz="2400" dirty="0" smtClean="0">
                <a:latin typeface="Times New Roman" pitchFamily="18" charset="0"/>
                <a:cs typeface="Times New Roman" pitchFamily="18" charset="0"/>
              </a:rPr>
              <a:t>to achieve is commonly referred as national interest.</a:t>
            </a:r>
          </a:p>
          <a:p>
            <a:pPr algn="just">
              <a:buNone/>
            </a:pPr>
            <a:endParaRPr lang="en-US" sz="2800" dirty="0" smtClean="0">
              <a:latin typeface="Times New Roman" pitchFamily="18" charset="0"/>
              <a:cs typeface="Times New Roman" pitchFamily="18" charset="0"/>
            </a:endParaRPr>
          </a:p>
          <a:p>
            <a:pPr algn="just">
              <a:buNone/>
            </a:pPr>
            <a:endParaRPr lang="en-US" sz="2400" u="sng" dirty="0">
              <a:solidFill>
                <a:prstClr val="black"/>
              </a:solidFill>
              <a:latin typeface="Times New Roman" pitchFamily="18" charset="0"/>
              <a:ea typeface="Times New Roman"/>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Autofit/>
          </a:bodyPr>
          <a:lstStyle/>
          <a:p>
            <a:pPr marL="342900" lvl="1" indent="-342900" algn="just">
              <a:buFont typeface="Wingdings" pitchFamily="2" charset="2"/>
              <a:buChar char="Ø"/>
            </a:pPr>
            <a:r>
              <a:rPr lang="en-US" sz="2400" b="1" dirty="0" smtClean="0">
                <a:latin typeface="Times New Roman" pitchFamily="18" charset="0"/>
                <a:cs typeface="Times New Roman" pitchFamily="18" charset="0"/>
              </a:rPr>
              <a:t>All states would like to promote their national interest </a:t>
            </a:r>
            <a:r>
              <a:rPr lang="en-US" sz="2400" dirty="0" smtClean="0">
                <a:latin typeface="Times New Roman" pitchFamily="18" charset="0"/>
                <a:cs typeface="Times New Roman" pitchFamily="18" charset="0"/>
              </a:rPr>
              <a:t>as their capability or power allows them to do. </a:t>
            </a:r>
          </a:p>
          <a:p>
            <a:pPr marL="342900" lvl="1" indent="-342900" algn="just">
              <a:buFont typeface="Wingdings" pitchFamily="2" charset="2"/>
              <a:buChar char="Ø"/>
            </a:pPr>
            <a:r>
              <a:rPr lang="en-US" sz="2400" dirty="0" smtClean="0">
                <a:latin typeface="Times New Roman" pitchFamily="18" charset="0"/>
                <a:cs typeface="Times New Roman" pitchFamily="18" charset="0"/>
              </a:rPr>
              <a:t>Morgenthau suggests that the </a:t>
            </a:r>
            <a:r>
              <a:rPr lang="en-US" sz="2400" b="1" u="sng" dirty="0" smtClean="0">
                <a:solidFill>
                  <a:srgbClr val="00B0F0"/>
                </a:solidFill>
                <a:latin typeface="Times New Roman" pitchFamily="18" charset="0"/>
                <a:cs typeface="Times New Roman" pitchFamily="18" charset="0"/>
              </a:rPr>
              <a:t>minimum goal a state would like to achieve is survival</a:t>
            </a:r>
            <a:r>
              <a:rPr lang="en-US" sz="2400" dirty="0" smtClean="0">
                <a:latin typeface="Times New Roman" pitchFamily="18" charset="0"/>
                <a:cs typeface="Times New Roman" pitchFamily="18" charset="0"/>
              </a:rPr>
              <a:t>.</a:t>
            </a:r>
            <a:endParaRPr lang="en-US" sz="2400" b="1" dirty="0" smtClean="0">
              <a:solidFill>
                <a:prstClr val="black"/>
              </a:solidFill>
              <a:latin typeface="Times New Roman" pitchFamily="18" charset="0"/>
              <a:ea typeface="Times New Roman"/>
              <a:cs typeface="Times New Roman" pitchFamily="18" charset="0"/>
            </a:endParaRPr>
          </a:p>
          <a:p>
            <a:pPr>
              <a:buNone/>
            </a:pPr>
            <a:r>
              <a:rPr lang="en-US" sz="2400" b="1" dirty="0" smtClean="0">
                <a:latin typeface="Times New Roman" pitchFamily="18" charset="0"/>
                <a:cs typeface="Times New Roman" pitchFamily="18" charset="0"/>
              </a:rPr>
              <a:t>5.6.3.2. </a:t>
            </a:r>
            <a:r>
              <a:rPr lang="en-US" sz="2400" b="1" u="sng" dirty="0" smtClean="0">
                <a:latin typeface="Times New Roman" pitchFamily="18" charset="0"/>
                <a:cs typeface="Times New Roman" pitchFamily="18" charset="0"/>
              </a:rPr>
              <a:t>Common objective of foreign policy</a:t>
            </a:r>
            <a:endParaRPr lang="en-US" sz="2400" dirty="0" smtClean="0">
              <a:latin typeface="Times New Roman" pitchFamily="18" charset="0"/>
              <a:cs typeface="Times New Roman" pitchFamily="18" charset="0"/>
            </a:endParaRPr>
          </a:p>
          <a:p>
            <a:pPr lvl="0" algn="just">
              <a:buFont typeface="Wingdings" pitchFamily="2" charset="2"/>
              <a:buChar char="v"/>
            </a:pPr>
            <a:r>
              <a:rPr lang="en-US" sz="2400" dirty="0" smtClean="0">
                <a:latin typeface="Times New Roman" pitchFamily="18" charset="0"/>
                <a:cs typeface="Times New Roman" pitchFamily="18" charset="0"/>
              </a:rPr>
              <a:t>Every state should protect their </a:t>
            </a:r>
            <a:r>
              <a:rPr lang="en-US" sz="2400" b="1" u="sng" dirty="0" smtClean="0">
                <a:solidFill>
                  <a:srgbClr val="00B0F0"/>
                </a:solidFill>
                <a:latin typeface="Times New Roman" pitchFamily="18" charset="0"/>
                <a:cs typeface="Times New Roman" pitchFamily="18" charset="0"/>
              </a:rPr>
              <a:t>physical, political, and cultural identities </a:t>
            </a:r>
            <a:r>
              <a:rPr lang="en-US" sz="2400" dirty="0" smtClean="0">
                <a:latin typeface="Times New Roman" pitchFamily="18" charset="0"/>
                <a:cs typeface="Times New Roman" pitchFamily="18" charset="0"/>
              </a:rPr>
              <a:t>against any encroachment by other states. </a:t>
            </a:r>
          </a:p>
          <a:p>
            <a:pPr lvl="0" algn="just">
              <a:buFont typeface="Wingdings" pitchFamily="2" charset="2"/>
              <a:buChar char="ü"/>
            </a:pPr>
            <a:r>
              <a:rPr lang="en-US" sz="2400" dirty="0" smtClean="0">
                <a:latin typeface="Times New Roman" pitchFamily="18" charset="0"/>
                <a:cs typeface="Times New Roman" pitchFamily="18" charset="0"/>
              </a:rPr>
              <a:t>The preservation of </a:t>
            </a:r>
            <a:r>
              <a:rPr lang="en-US" sz="2400" dirty="0" smtClean="0">
                <a:solidFill>
                  <a:srgbClr val="00B0F0"/>
                </a:solidFill>
                <a:latin typeface="Times New Roman" pitchFamily="18" charset="0"/>
                <a:cs typeface="Times New Roman" pitchFamily="18" charset="0"/>
              </a:rPr>
              <a:t>physical identity </a:t>
            </a:r>
            <a:r>
              <a:rPr lang="en-US" sz="2400" dirty="0" smtClean="0">
                <a:latin typeface="Times New Roman" pitchFamily="18" charset="0"/>
                <a:cs typeface="Times New Roman" pitchFamily="18" charset="0"/>
              </a:rPr>
              <a:t>is equated with the maintenance of the </a:t>
            </a:r>
            <a:r>
              <a:rPr lang="en-US" sz="2400" b="1" u="sng" dirty="0" smtClean="0">
                <a:latin typeface="Times New Roman" pitchFamily="18" charset="0"/>
                <a:cs typeface="Times New Roman" pitchFamily="18" charset="0"/>
              </a:rPr>
              <a:t>territorial integrity </a:t>
            </a:r>
            <a:r>
              <a:rPr lang="en-US" sz="2400" dirty="0" smtClean="0">
                <a:latin typeface="Times New Roman" pitchFamily="18" charset="0"/>
                <a:cs typeface="Times New Roman" pitchFamily="18" charset="0"/>
              </a:rPr>
              <a:t>of a state. </a:t>
            </a:r>
          </a:p>
          <a:p>
            <a:pPr lvl="0" algn="just">
              <a:buFont typeface="Wingdings" pitchFamily="2" charset="2"/>
              <a:buChar char="ü"/>
            </a:pPr>
            <a:r>
              <a:rPr lang="en-US" sz="2400" dirty="0" smtClean="0">
                <a:latin typeface="Times New Roman" pitchFamily="18" charset="0"/>
                <a:cs typeface="Times New Roman" pitchFamily="18" charset="0"/>
              </a:rPr>
              <a:t>Preservation of </a:t>
            </a:r>
            <a:r>
              <a:rPr lang="en-US" sz="2400" b="1" dirty="0" smtClean="0">
                <a:solidFill>
                  <a:srgbClr val="00B0F0"/>
                </a:solidFill>
                <a:latin typeface="Times New Roman" pitchFamily="18" charset="0"/>
                <a:cs typeface="Times New Roman" pitchFamily="18" charset="0"/>
              </a:rPr>
              <a:t>political identity </a:t>
            </a:r>
            <a:r>
              <a:rPr lang="en-US" sz="2400" dirty="0" smtClean="0">
                <a:latin typeface="Times New Roman" pitchFamily="18" charset="0"/>
                <a:cs typeface="Times New Roman" pitchFamily="18" charset="0"/>
              </a:rPr>
              <a:t>is equated with the preservation of </a:t>
            </a:r>
            <a:r>
              <a:rPr lang="en-US" sz="2400" b="1" u="sng" dirty="0" smtClean="0">
                <a:latin typeface="Times New Roman" pitchFamily="18" charset="0"/>
                <a:cs typeface="Times New Roman" pitchFamily="18" charset="0"/>
              </a:rPr>
              <a:t>existing politico-economic systems</a:t>
            </a:r>
            <a:r>
              <a:rPr lang="en-US" sz="2400" dirty="0" smtClean="0">
                <a:latin typeface="Times New Roman" pitchFamily="18" charset="0"/>
                <a:cs typeface="Times New Roman" pitchFamily="18" charset="0"/>
              </a:rPr>
              <a:t>. And </a:t>
            </a:r>
          </a:p>
          <a:p>
            <a:pPr lvl="0" algn="just">
              <a:buFont typeface="Wingdings" pitchFamily="2" charset="2"/>
              <a:buChar char="ü"/>
            </a:pPr>
            <a:r>
              <a:rPr lang="en-US" sz="2400" dirty="0" smtClean="0">
                <a:latin typeface="Times New Roman" pitchFamily="18" charset="0"/>
                <a:cs typeface="Times New Roman" pitchFamily="18" charset="0"/>
              </a:rPr>
              <a:t>The preservation of </a:t>
            </a:r>
            <a:r>
              <a:rPr lang="en-US" sz="2400" b="1" dirty="0" smtClean="0">
                <a:solidFill>
                  <a:srgbClr val="00B0F0"/>
                </a:solidFill>
                <a:latin typeface="Times New Roman" pitchFamily="18" charset="0"/>
                <a:cs typeface="Times New Roman" pitchFamily="18" charset="0"/>
              </a:rPr>
              <a:t>cultural identity </a:t>
            </a:r>
            <a:r>
              <a:rPr lang="en-US" sz="2400" dirty="0" smtClean="0">
                <a:latin typeface="Times New Roman" pitchFamily="18" charset="0"/>
                <a:cs typeface="Times New Roman" pitchFamily="18" charset="0"/>
              </a:rPr>
              <a:t>is equated with </a:t>
            </a:r>
            <a:r>
              <a:rPr lang="en-US" sz="2400" b="1" u="sng" dirty="0" smtClean="0">
                <a:latin typeface="Times New Roman" pitchFamily="18" charset="0"/>
                <a:cs typeface="Times New Roman" pitchFamily="18" charset="0"/>
              </a:rPr>
              <a:t>ethnic, religious, and linguistic and historical norms </a:t>
            </a:r>
            <a:r>
              <a:rPr lang="en-US" sz="2400" dirty="0" smtClean="0">
                <a:latin typeface="Times New Roman" pitchFamily="18" charset="0"/>
                <a:cs typeface="Times New Roman" pitchFamily="18" charset="0"/>
              </a:rPr>
              <a:t>of the peoples residing in the state.</a:t>
            </a:r>
          </a:p>
          <a:p>
            <a:pPr lvl="0" algn="just">
              <a:buFont typeface="Wingdings" pitchFamily="2" charset="2"/>
              <a:buChar char="Ø"/>
            </a:pPr>
            <a:r>
              <a:rPr lang="en-US" sz="2400" dirty="0" smtClean="0">
                <a:latin typeface="Times New Roman" pitchFamily="18" charset="0"/>
                <a:cs typeface="Times New Roman" pitchFamily="18" charset="0"/>
              </a:rPr>
              <a:t>Foreign policy also involves specific </a:t>
            </a:r>
            <a:r>
              <a:rPr lang="en-US" sz="2400" b="1" u="sng" dirty="0" smtClean="0">
                <a:solidFill>
                  <a:srgbClr val="FF0000"/>
                </a:solidFill>
                <a:latin typeface="Times New Roman" pitchFamily="18" charset="0"/>
                <a:cs typeface="Times New Roman" pitchFamily="18" charset="0"/>
              </a:rPr>
              <a:t>instruments</a:t>
            </a:r>
            <a:r>
              <a:rPr lang="en-US" sz="2400" dirty="0" smtClean="0">
                <a:latin typeface="Times New Roman" pitchFamily="18" charset="0"/>
                <a:cs typeface="Times New Roman" pitchFamily="18" charset="0"/>
              </a:rPr>
              <a:t> and tactics that must be employed to realize those objectives and goals.</a:t>
            </a:r>
          </a:p>
          <a:p>
            <a:pPr lvl="0" algn="just">
              <a:buNone/>
            </a:pPr>
            <a:endParaRPr lang="en-US" sz="2800" u="sng" dirty="0">
              <a:solidFill>
                <a:prstClr val="black"/>
              </a:solidFill>
              <a:latin typeface="Times New Roman" pitchFamily="18" charset="0"/>
              <a:ea typeface="Times New Roman"/>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571500" indent="-571500" algn="just">
              <a:buFont typeface="Wingdings" pitchFamily="2" charset="2"/>
              <a:buChar char="Ø"/>
            </a:pPr>
            <a:r>
              <a:rPr lang="en-US" sz="2400" dirty="0" smtClean="0">
                <a:latin typeface="Times New Roman" pitchFamily="18" charset="0"/>
                <a:cs typeface="Times New Roman" pitchFamily="18" charset="0"/>
              </a:rPr>
              <a:t>In diplomacy, states attempt to affect the behavior of others through </a:t>
            </a:r>
            <a:r>
              <a:rPr lang="en-US" sz="2400" b="1" u="sng" dirty="0" smtClean="0">
                <a:latin typeface="Times New Roman" pitchFamily="18" charset="0"/>
                <a:cs typeface="Times New Roman" pitchFamily="18" charset="0"/>
              </a:rPr>
              <a:t>bargaining</a:t>
            </a:r>
            <a:r>
              <a:rPr lang="en-US" sz="2400" dirty="0" smtClean="0">
                <a:latin typeface="Times New Roman" pitchFamily="18" charset="0"/>
                <a:cs typeface="Times New Roman" pitchFamily="18" charset="0"/>
              </a:rPr>
              <a:t> that involves </a:t>
            </a:r>
            <a:r>
              <a:rPr lang="en-US" sz="2400" b="1" dirty="0" smtClean="0">
                <a:latin typeface="Times New Roman" pitchFamily="18" charset="0"/>
                <a:cs typeface="Times New Roman" pitchFamily="18" charset="0"/>
              </a:rPr>
              <a:t>less element of power </a:t>
            </a:r>
            <a:r>
              <a:rPr lang="en-US" sz="2400" dirty="0" smtClean="0">
                <a:latin typeface="Times New Roman" pitchFamily="18" charset="0"/>
                <a:cs typeface="Times New Roman" pitchFamily="18" charset="0"/>
              </a:rPr>
              <a:t>as compared to other instruments. </a:t>
            </a:r>
          </a:p>
          <a:p>
            <a:pPr marL="571500" indent="-571500" algn="just">
              <a:buFont typeface="Wingdings" pitchFamily="2" charset="2"/>
              <a:buChar char="Ø"/>
            </a:pPr>
            <a:r>
              <a:rPr lang="en-US" sz="2400" dirty="0" smtClean="0">
                <a:latin typeface="Times New Roman" pitchFamily="18" charset="0"/>
                <a:cs typeface="Times New Roman" pitchFamily="18" charset="0"/>
              </a:rPr>
              <a:t>Yet states may manipulate </a:t>
            </a:r>
            <a:r>
              <a:rPr lang="en-US" sz="2400" b="1" u="sng" dirty="0" smtClean="0">
                <a:solidFill>
                  <a:srgbClr val="00B0F0"/>
                </a:solidFill>
                <a:latin typeface="Times New Roman" pitchFamily="18" charset="0"/>
                <a:cs typeface="Times New Roman" pitchFamily="18" charset="0"/>
              </a:rPr>
              <a:t>carrot and stick </a:t>
            </a:r>
            <a:r>
              <a:rPr lang="en-US" sz="2400" dirty="0" smtClean="0">
                <a:latin typeface="Times New Roman" pitchFamily="18" charset="0"/>
                <a:cs typeface="Times New Roman" pitchFamily="18" charset="0"/>
              </a:rPr>
              <a:t>methods such as </a:t>
            </a:r>
            <a:r>
              <a:rPr lang="en-US" sz="2400" b="1" dirty="0" smtClean="0">
                <a:solidFill>
                  <a:srgbClr val="FF0000"/>
                </a:solidFill>
                <a:latin typeface="Times New Roman" pitchFamily="18" charset="0"/>
                <a:cs typeface="Times New Roman" pitchFamily="18" charset="0"/>
              </a:rPr>
              <a:t>reward or threats</a:t>
            </a:r>
            <a:r>
              <a:rPr lang="en-US" sz="2400" dirty="0" smtClean="0">
                <a:latin typeface="Times New Roman" pitchFamily="18" charset="0"/>
                <a:cs typeface="Times New Roman" pitchFamily="18" charset="0"/>
              </a:rPr>
              <a:t> so as to induce agreement whenever there appears to be incompatible goals and objectives.</a:t>
            </a:r>
          </a:p>
          <a:p>
            <a:pPr>
              <a:buFont typeface="Wingdings" pitchFamily="2" charset="2"/>
              <a:buChar char="v"/>
            </a:pPr>
            <a:r>
              <a:rPr lang="en-US" sz="2400" b="1"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Foreign Policy  has three main Objectives</a:t>
            </a:r>
          </a:p>
          <a:p>
            <a:pPr>
              <a:buFont typeface="Wingdings" pitchFamily="2" charset="2"/>
              <a:buChar char="ü"/>
            </a:pPr>
            <a:r>
              <a:rPr lang="en-US" sz="2400" dirty="0" smtClean="0">
                <a:latin typeface="Times New Roman" pitchFamily="18" charset="0"/>
                <a:cs typeface="Times New Roman" pitchFamily="18" charset="0"/>
              </a:rPr>
              <a:t>State has </a:t>
            </a:r>
            <a:r>
              <a:rPr lang="en-US" sz="2400" b="1" dirty="0" smtClean="0">
                <a:latin typeface="Times New Roman" pitchFamily="18" charset="0"/>
                <a:cs typeface="Times New Roman" pitchFamily="18" charset="0"/>
              </a:rPr>
              <a:t>short term, middle term and long term goals </a:t>
            </a:r>
            <a:r>
              <a:rPr lang="en-US" sz="2400" dirty="0" smtClean="0">
                <a:latin typeface="Times New Roman" pitchFamily="18" charset="0"/>
                <a:cs typeface="Times New Roman" pitchFamily="18" charset="0"/>
              </a:rPr>
              <a:t>and </a:t>
            </a:r>
            <a:r>
              <a:rPr lang="en-US" sz="2400" b="1" dirty="0" smtClean="0">
                <a:latin typeface="Times New Roman" pitchFamily="18" charset="0"/>
                <a:cs typeface="Times New Roman" pitchFamily="18" charset="0"/>
              </a:rPr>
              <a:t>objectives</a:t>
            </a:r>
            <a:r>
              <a:rPr lang="en-US" sz="2400" dirty="0" smtClean="0">
                <a:latin typeface="Times New Roman" pitchFamily="18" charset="0"/>
                <a:cs typeface="Times New Roman" pitchFamily="18" charset="0"/>
              </a:rPr>
              <a:t> to be achieved.</a:t>
            </a:r>
          </a:p>
          <a:p>
            <a:pPr>
              <a:buFont typeface="Wingdings" pitchFamily="2" charset="2"/>
              <a:buChar char="v"/>
            </a:pPr>
            <a:r>
              <a:rPr lang="en-US" sz="2400" dirty="0" smtClean="0">
                <a:latin typeface="Times New Roman" pitchFamily="18" charset="0"/>
                <a:cs typeface="Times New Roman" pitchFamily="18" charset="0"/>
              </a:rPr>
              <a:t>In other words these objectives  are also called: </a:t>
            </a:r>
          </a:p>
          <a:p>
            <a:pPr marL="457200" indent="-457200">
              <a:buAutoNum type="arabicPeriod"/>
            </a:pPr>
            <a:r>
              <a:rPr lang="en-US" sz="2400" b="1" u="sng" dirty="0" smtClean="0">
                <a:solidFill>
                  <a:prstClr val="black"/>
                </a:solidFill>
                <a:latin typeface="Times New Roman" pitchFamily="18" charset="0"/>
                <a:cs typeface="Times New Roman" pitchFamily="18" charset="0"/>
              </a:rPr>
              <a:t>Core </a:t>
            </a:r>
            <a:r>
              <a:rPr lang="en-US" sz="2400" b="1" u="sng" dirty="0">
                <a:solidFill>
                  <a:prstClr val="black"/>
                </a:solidFill>
                <a:latin typeface="Times New Roman" pitchFamily="18" charset="0"/>
                <a:cs typeface="Times New Roman" pitchFamily="18" charset="0"/>
              </a:rPr>
              <a:t>values and interests</a:t>
            </a:r>
            <a:r>
              <a:rPr lang="en-US" sz="2400" dirty="0">
                <a:solidFill>
                  <a:prstClr val="black"/>
                </a:solidFill>
                <a:latin typeface="Times New Roman" pitchFamily="18" charset="0"/>
                <a:cs typeface="Times New Roman" pitchFamily="18" charset="0"/>
              </a:rPr>
              <a:t>, to which states commit their very existence and that must be preserved or extended at all time; </a:t>
            </a:r>
            <a:endParaRPr lang="en-US" sz="2400" dirty="0" smtClean="0">
              <a:solidFill>
                <a:prstClr val="black"/>
              </a:solidFill>
              <a:latin typeface="Times New Roman" pitchFamily="18" charset="0"/>
              <a:cs typeface="Times New Roman" pitchFamily="18" charset="0"/>
            </a:endParaRPr>
          </a:p>
          <a:p>
            <a:pPr marL="457200" indent="-457200">
              <a:buAutoNum type="arabicPeriod"/>
            </a:pPr>
            <a:r>
              <a:rPr lang="en-US" sz="2400" b="1" u="sng" dirty="0" smtClean="0">
                <a:solidFill>
                  <a:prstClr val="black"/>
                </a:solidFill>
                <a:latin typeface="Times New Roman" pitchFamily="18" charset="0"/>
                <a:cs typeface="Times New Roman" pitchFamily="18" charset="0"/>
              </a:rPr>
              <a:t>Middle </a:t>
            </a:r>
            <a:r>
              <a:rPr lang="en-US" sz="2400" b="1" u="sng" dirty="0">
                <a:solidFill>
                  <a:prstClr val="black"/>
                </a:solidFill>
                <a:latin typeface="Times New Roman" pitchFamily="18" charset="0"/>
                <a:cs typeface="Times New Roman" pitchFamily="18" charset="0"/>
              </a:rPr>
              <a:t>range goals</a:t>
            </a:r>
            <a:r>
              <a:rPr lang="en-US" sz="2400" dirty="0">
                <a:solidFill>
                  <a:prstClr val="black"/>
                </a:solidFill>
                <a:latin typeface="Times New Roman" pitchFamily="18" charset="0"/>
                <a:cs typeface="Times New Roman" pitchFamily="18" charset="0"/>
              </a:rPr>
              <a:t>, which normally impose demands on several others states (commitments to their achievement are serious and time limit is also attached to them); and </a:t>
            </a:r>
          </a:p>
          <a:p>
            <a:pPr marL="457200" lvl="0" indent="-457200">
              <a:buFont typeface="Arial" pitchFamily="34" charset="0"/>
              <a:buAutoNum type="arabicPeriod"/>
            </a:pPr>
            <a:r>
              <a:rPr lang="en-US" sz="2400" b="1" u="sng" dirty="0">
                <a:solidFill>
                  <a:prstClr val="black"/>
                </a:solidFill>
                <a:latin typeface="Times New Roman" pitchFamily="18" charset="0"/>
                <a:cs typeface="Times New Roman" pitchFamily="18" charset="0"/>
              </a:rPr>
              <a:t>Universal long range goals</a:t>
            </a:r>
            <a:r>
              <a:rPr lang="en-US" sz="2400" dirty="0">
                <a:solidFill>
                  <a:prstClr val="black"/>
                </a:solidFill>
                <a:latin typeface="Times New Roman" pitchFamily="18" charset="0"/>
                <a:cs typeface="Times New Roman" pitchFamily="18" charset="0"/>
              </a:rPr>
              <a:t>-which seldom have definite time limits.</a:t>
            </a:r>
            <a:endParaRPr lang="en-US" sz="2400" u="sng" dirty="0">
              <a:solidFill>
                <a:prstClr val="black"/>
              </a:solidFill>
              <a:latin typeface="Times New Roman" pitchFamily="18" charset="0"/>
              <a:ea typeface="Times New Roman"/>
              <a:cs typeface="Times New Roman" pitchFamily="18" charset="0"/>
            </a:endParaRPr>
          </a:p>
          <a:p>
            <a:pPr marL="0" indent="0">
              <a:buNone/>
            </a:pPr>
            <a:endParaRPr lang="en-US" sz="24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Autofit/>
          </a:bodyPr>
          <a:lstStyle/>
          <a:p>
            <a:pPr>
              <a:buNone/>
            </a:pPr>
            <a:r>
              <a:rPr lang="en-US" sz="2400" b="1" dirty="0" smtClean="0">
                <a:latin typeface="Times New Roman" pitchFamily="18" charset="0"/>
                <a:cs typeface="Times New Roman" pitchFamily="18" charset="0"/>
              </a:rPr>
              <a:t>1. </a:t>
            </a:r>
            <a:r>
              <a:rPr lang="en-US" sz="2400" b="1" u="sng" dirty="0" smtClean="0">
                <a:latin typeface="Times New Roman" pitchFamily="18" charset="0"/>
                <a:cs typeface="Times New Roman" pitchFamily="18" charset="0"/>
              </a:rPr>
              <a:t>Core Interests and Values (Short Range Objectives):</a:t>
            </a:r>
          </a:p>
          <a:p>
            <a:pPr algn="just">
              <a:buFont typeface="Wingdings" pitchFamily="2" charset="2"/>
              <a:buChar char="ü"/>
            </a:pPr>
            <a:r>
              <a:rPr lang="en-US" sz="2400" b="1" u="sng" dirty="0" smtClean="0">
                <a:solidFill>
                  <a:srgbClr val="FF0000"/>
                </a:solidFill>
                <a:latin typeface="Times New Roman" pitchFamily="18" charset="0"/>
                <a:cs typeface="Times New Roman" pitchFamily="18" charset="0"/>
              </a:rPr>
              <a:t>Security</a:t>
            </a:r>
            <a:r>
              <a:rPr lang="en-US" sz="2400" b="1" dirty="0" smtClean="0">
                <a:solidFill>
                  <a:srgbClr val="FF0000"/>
                </a:solidFill>
                <a:latin typeface="Times New Roman" pitchFamily="18" charset="0"/>
                <a:cs typeface="Times New Roman" pitchFamily="18" charset="0"/>
              </a:rPr>
              <a:t> and </a:t>
            </a:r>
            <a:r>
              <a:rPr lang="en-US" sz="2400" b="1" u="sng" dirty="0" smtClean="0">
                <a:solidFill>
                  <a:srgbClr val="FF0000"/>
                </a:solidFill>
                <a:latin typeface="Times New Roman" pitchFamily="18" charset="0"/>
                <a:cs typeface="Times New Roman" pitchFamily="18" charset="0"/>
              </a:rPr>
              <a:t>survival </a:t>
            </a:r>
            <a:r>
              <a:rPr lang="en-US" sz="2400" dirty="0" smtClean="0">
                <a:latin typeface="Times New Roman" pitchFamily="18" charset="0"/>
                <a:cs typeface="Times New Roman" pitchFamily="18" charset="0"/>
              </a:rPr>
              <a:t>of a state, has always been considered as </a:t>
            </a:r>
            <a:r>
              <a:rPr lang="en-US" sz="2400" b="1" dirty="0" smtClean="0">
                <a:solidFill>
                  <a:srgbClr val="00B0F0"/>
                </a:solidFill>
                <a:latin typeface="Times New Roman" pitchFamily="18" charset="0"/>
                <a:cs typeface="Times New Roman" pitchFamily="18" charset="0"/>
              </a:rPr>
              <a:t>the first priority</a:t>
            </a:r>
            <a:r>
              <a:rPr lang="en-US" sz="2400" dirty="0" smtClean="0">
                <a:latin typeface="Times New Roman" pitchFamily="18" charset="0"/>
                <a:cs typeface="Times New Roman" pitchFamily="18" charset="0"/>
              </a:rPr>
              <a:t>, among various foreign policy objectives, which a state aspires to achieve in the </a:t>
            </a:r>
            <a:r>
              <a:rPr lang="en-US" sz="2400" b="1" dirty="0" smtClean="0">
                <a:latin typeface="Times New Roman" pitchFamily="18" charset="0"/>
                <a:cs typeface="Times New Roman" pitchFamily="18" charset="0"/>
              </a:rPr>
              <a:t>short run</a:t>
            </a:r>
            <a:r>
              <a:rPr lang="en-US" sz="2400" dirty="0" smtClean="0">
                <a:latin typeface="Times New Roman" pitchFamily="18" charset="0"/>
                <a:cs typeface="Times New Roman" pitchFamily="18" charset="0"/>
              </a:rPr>
              <a:t>.</a:t>
            </a:r>
          </a:p>
          <a:p>
            <a:pPr algn="just">
              <a:buFont typeface="Wingdings" pitchFamily="2" charset="2"/>
              <a:buChar char="ü"/>
            </a:pPr>
            <a:r>
              <a:rPr lang="en-US" sz="2400" dirty="0" smtClean="0">
                <a:latin typeface="Times New Roman" pitchFamily="18" charset="0"/>
                <a:cs typeface="Times New Roman" pitchFamily="18" charset="0"/>
              </a:rPr>
              <a:t>Core interests and values, is to ensure the </a:t>
            </a:r>
            <a:r>
              <a:rPr lang="en-US" sz="2400" b="1" dirty="0" smtClean="0">
                <a:solidFill>
                  <a:srgbClr val="00B0F0"/>
                </a:solidFill>
                <a:latin typeface="Times New Roman" pitchFamily="18" charset="0"/>
                <a:cs typeface="Times New Roman" pitchFamily="18" charset="0"/>
              </a:rPr>
              <a:t>sovereignty and independence of the home territory</a:t>
            </a:r>
            <a:r>
              <a:rPr lang="en-US" sz="2400" dirty="0" smtClean="0">
                <a:latin typeface="Times New Roman" pitchFamily="18" charset="0"/>
                <a:cs typeface="Times New Roman" pitchFamily="18" charset="0"/>
              </a:rPr>
              <a:t> and to perpetuate a particular political, social, and economic systems based on that territory. </a:t>
            </a:r>
          </a:p>
          <a:p>
            <a:pPr>
              <a:buFont typeface="Wingdings" pitchFamily="2" charset="2"/>
              <a:buChar char="ü"/>
            </a:pPr>
            <a:r>
              <a:rPr lang="en-US" sz="2400" dirty="0" smtClean="0">
                <a:latin typeface="Times New Roman" pitchFamily="18" charset="0"/>
                <a:cs typeface="Times New Roman" pitchFamily="18" charset="0"/>
              </a:rPr>
              <a:t>A kinds of </a:t>
            </a:r>
            <a:r>
              <a:rPr lang="en-US" sz="2400" b="1" dirty="0" smtClean="0">
                <a:solidFill>
                  <a:srgbClr val="00B0F0"/>
                </a:solidFill>
                <a:latin typeface="Times New Roman" pitchFamily="18" charset="0"/>
                <a:cs typeface="Times New Roman" pitchFamily="18" charset="0"/>
              </a:rPr>
              <a:t>goals for which most people are willing to make ultimate sacrifices</a:t>
            </a:r>
            <a:r>
              <a:rPr lang="en-US" sz="2400" b="1" dirty="0" smtClean="0">
                <a:latin typeface="Times New Roman" pitchFamily="18" charset="0"/>
                <a:cs typeface="Times New Roman" pitchFamily="18" charset="0"/>
              </a:rPr>
              <a:t>. </a:t>
            </a:r>
          </a:p>
          <a:p>
            <a:pPr>
              <a:buFont typeface="Wingdings" pitchFamily="2" charset="2"/>
              <a:buChar char="ü"/>
            </a:pPr>
            <a:r>
              <a:rPr lang="en-US" sz="2400" dirty="0" smtClean="0">
                <a:latin typeface="Times New Roman" pitchFamily="18" charset="0"/>
                <a:cs typeface="Times New Roman" pitchFamily="18" charset="0"/>
              </a:rPr>
              <a:t>It is a </a:t>
            </a:r>
            <a:r>
              <a:rPr lang="en-US" sz="2400" b="1" u="sng" dirty="0" smtClean="0">
                <a:latin typeface="Times New Roman" pitchFamily="18" charset="0"/>
                <a:cs typeface="Times New Roman" pitchFamily="18" charset="0"/>
              </a:rPr>
              <a:t>basic principles </a:t>
            </a:r>
            <a:r>
              <a:rPr lang="en-US" sz="2400" dirty="0" smtClean="0">
                <a:latin typeface="Times New Roman" pitchFamily="18" charset="0"/>
                <a:cs typeface="Times New Roman" pitchFamily="18" charset="0"/>
              </a:rPr>
              <a:t>of foreign policy and become article of faith that society accepts without any questioning it. </a:t>
            </a:r>
          </a:p>
          <a:p>
            <a:pPr>
              <a:buFont typeface="Wingdings" pitchFamily="2" charset="2"/>
              <a:buChar char="v"/>
            </a:pPr>
            <a:r>
              <a:rPr lang="en-US" sz="2400" dirty="0" smtClean="0">
                <a:latin typeface="Times New Roman" pitchFamily="18" charset="0"/>
                <a:cs typeface="Times New Roman" pitchFamily="18" charset="0"/>
              </a:rPr>
              <a:t>So core interests are sacrosanct by </a:t>
            </a:r>
            <a:r>
              <a:rPr lang="en-US" sz="2400" b="1" dirty="0" smtClean="0">
                <a:solidFill>
                  <a:srgbClr val="C00000"/>
                </a:solidFill>
                <a:latin typeface="Times New Roman" pitchFamily="18" charset="0"/>
                <a:cs typeface="Times New Roman" pitchFamily="18" charset="0"/>
              </a:rPr>
              <a:t>entire peoples residing in the state. </a:t>
            </a:r>
          </a:p>
          <a:p>
            <a:pPr>
              <a:buFont typeface="Wingdings" pitchFamily="2" charset="2"/>
              <a:buChar char="Ø"/>
            </a:pPr>
            <a:r>
              <a:rPr lang="en-US" sz="2400" dirty="0" smtClean="0">
                <a:latin typeface="Times New Roman" pitchFamily="18" charset="0"/>
                <a:cs typeface="Times New Roman" pitchFamily="18" charset="0"/>
              </a:rPr>
              <a:t>Core interests and values are most frequently related to the </a:t>
            </a:r>
            <a:r>
              <a:rPr lang="en-US" sz="2400" b="1" u="sng" dirty="0" smtClean="0">
                <a:latin typeface="Times New Roman" pitchFamily="18" charset="0"/>
                <a:cs typeface="Times New Roman" pitchFamily="18" charset="0"/>
              </a:rPr>
              <a:t>self preservation of political and economic systems, the people and its culture, and the territorial integrity of a state. </a:t>
            </a: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Autofit/>
          </a:bodyPr>
          <a:lstStyle/>
          <a:p>
            <a:pPr algn="just">
              <a:buFont typeface="Wingdings" pitchFamily="2" charset="2"/>
              <a:buChar char="v"/>
            </a:pPr>
            <a:r>
              <a:rPr lang="en-US" sz="2400" dirty="0" smtClean="0">
                <a:latin typeface="Times New Roman" pitchFamily="18" charset="0"/>
                <a:cs typeface="Times New Roman" pitchFamily="18" charset="0"/>
              </a:rPr>
              <a:t>These are short-range objectives because </a:t>
            </a:r>
            <a:r>
              <a:rPr lang="en-US" sz="2400" b="1" dirty="0" smtClean="0">
                <a:solidFill>
                  <a:srgbClr val="00B0F0"/>
                </a:solidFill>
                <a:latin typeface="Times New Roman" pitchFamily="18" charset="0"/>
                <a:cs typeface="Times New Roman" pitchFamily="18" charset="0"/>
              </a:rPr>
              <a:t>others goals cannot be realized if the existence of the state and its political units are not ensured.</a:t>
            </a:r>
            <a:endParaRPr lang="en-US" sz="2400" b="1" u="sng" dirty="0" smtClean="0">
              <a:solidFill>
                <a:srgbClr val="00B0F0"/>
              </a:solidFill>
              <a:latin typeface="Times New Roman" pitchFamily="18" charset="0"/>
              <a:cs typeface="Times New Roman" pitchFamily="18" charset="0"/>
            </a:endParaRPr>
          </a:p>
          <a:p>
            <a:pPr algn="just">
              <a:buFont typeface="Wingdings" pitchFamily="2" charset="2"/>
              <a:buChar char="v"/>
            </a:pPr>
            <a:r>
              <a:rPr lang="en-US" sz="2400" b="1" u="sng" dirty="0" smtClean="0">
                <a:latin typeface="Times New Roman" pitchFamily="18" charset="0"/>
                <a:cs typeface="Times New Roman" pitchFamily="18" charset="0"/>
              </a:rPr>
              <a:t>Extraterritoriality</a:t>
            </a:r>
            <a:r>
              <a:rPr lang="en-US" sz="2400" dirty="0" smtClean="0">
                <a:latin typeface="Times New Roman" pitchFamily="18" charset="0"/>
                <a:cs typeface="Times New Roman" pitchFamily="18" charset="0"/>
              </a:rPr>
              <a:t> is there when the national interest and claims of a country is projected </a:t>
            </a:r>
            <a:r>
              <a:rPr lang="en-US" sz="2400" b="1" dirty="0" smtClean="0">
                <a:latin typeface="Times New Roman" pitchFamily="18" charset="0"/>
                <a:cs typeface="Times New Roman" pitchFamily="18" charset="0"/>
              </a:rPr>
              <a:t>beyond the limit of its geographic boundary</a:t>
            </a:r>
            <a:r>
              <a:rPr lang="en-US" sz="2400" dirty="0" smtClean="0">
                <a:latin typeface="Times New Roman" pitchFamily="18" charset="0"/>
                <a:cs typeface="Times New Roman" pitchFamily="18" charset="0"/>
              </a:rPr>
              <a:t>. i.e. </a:t>
            </a:r>
            <a:r>
              <a:rPr lang="en-US" sz="2400" b="1" dirty="0" smtClean="0">
                <a:solidFill>
                  <a:srgbClr val="00B0F0"/>
                </a:solidFill>
                <a:latin typeface="Times New Roman" pitchFamily="18" charset="0"/>
                <a:cs typeface="Times New Roman" pitchFamily="18" charset="0"/>
              </a:rPr>
              <a:t>Some governments place great values on controlling or defending neighboring territories</a:t>
            </a:r>
            <a:r>
              <a:rPr lang="en-US" sz="2400" dirty="0" smtClean="0">
                <a:latin typeface="Times New Roman" pitchFamily="18" charset="0"/>
                <a:cs typeface="Times New Roman" pitchFamily="18" charset="0"/>
              </a:rPr>
              <a:t>, because these area contain asset such as man power and resources that can increase the capabilities, or because they believe that the major threat for their territorial integrity might materialize through adjacent countries and then conquering the part or whole of neighboring countries might be considered as the core interests of states. </a:t>
            </a:r>
          </a:p>
          <a:p>
            <a:pPr algn="just">
              <a:buFont typeface="Wingdings" pitchFamily="2" charset="2"/>
              <a:buChar char="v"/>
            </a:pPr>
            <a:r>
              <a:rPr lang="en-US" sz="2400" dirty="0" smtClean="0">
                <a:latin typeface="Times New Roman" pitchFamily="18" charset="0"/>
                <a:cs typeface="Times New Roman" pitchFamily="18" charset="0"/>
              </a:rPr>
              <a:t>States may think that their national interest is at </a:t>
            </a:r>
            <a:r>
              <a:rPr lang="en-US" sz="2400" dirty="0" smtClean="0">
                <a:solidFill>
                  <a:srgbClr val="FF0000"/>
                </a:solidFill>
                <a:latin typeface="Times New Roman" pitchFamily="18" charset="0"/>
                <a:cs typeface="Times New Roman" pitchFamily="18" charset="0"/>
              </a:rPr>
              <a:t>risk when the interests and security of citizens, or kin ethnic or religious groups living in the neighboring states and other states are threatened</a:t>
            </a:r>
            <a:r>
              <a:rPr lang="en-US" sz="2400" dirty="0" smtClean="0">
                <a:latin typeface="Times New Roman" pitchFamily="18" charset="0"/>
                <a:cs typeface="Times New Roman" pitchFamily="18" charset="0"/>
              </a:rPr>
              <a:t>.</a:t>
            </a:r>
          </a:p>
          <a:p>
            <a:pPr algn="just">
              <a:buFont typeface="Wingdings" pitchFamily="2" charset="2"/>
              <a:buChar char="v"/>
            </a:pPr>
            <a:r>
              <a:rPr lang="en-US" sz="2400" dirty="0" smtClean="0">
                <a:latin typeface="Times New Roman" pitchFamily="18" charset="0"/>
                <a:cs typeface="Times New Roman" pitchFamily="18" charset="0"/>
              </a:rPr>
              <a:t> So, liberating or protecting the interests of such individuals and groups might be considered as part of its core national interest. </a:t>
            </a:r>
            <a:endParaRPr lang="en-US" sz="2400" u="sng" dirty="0">
              <a:solidFill>
                <a:prstClr val="black"/>
              </a:solidFill>
              <a:latin typeface="Times New Roman" pitchFamily="18" charset="0"/>
              <a:ea typeface="Times New Roman"/>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0" indent="0" algn="just">
              <a:buFont typeface="Wingdings" pitchFamily="2" charset="2"/>
              <a:buChar char="ü"/>
            </a:pPr>
            <a:r>
              <a:rPr lang="en-US" sz="2300" dirty="0" smtClean="0">
                <a:solidFill>
                  <a:srgbClr val="000000"/>
                </a:solidFill>
                <a:latin typeface="Times New Roman" pitchFamily="18" charset="0"/>
                <a:cs typeface="Times New Roman" pitchFamily="18" charset="0"/>
              </a:rPr>
              <a:t>In international politics </a:t>
            </a:r>
            <a:r>
              <a:rPr lang="en-US" sz="2300" u="sng" dirty="0" smtClean="0">
                <a:solidFill>
                  <a:srgbClr val="FF0000"/>
                </a:solidFill>
                <a:latin typeface="Times New Roman" pitchFamily="18" charset="0"/>
                <a:cs typeface="Times New Roman" pitchFamily="18" charset="0"/>
              </a:rPr>
              <a:t>no one has a monopoly of force</a:t>
            </a:r>
            <a:r>
              <a:rPr lang="en-US" sz="2300" dirty="0" smtClean="0">
                <a:solidFill>
                  <a:srgbClr val="000000"/>
                </a:solidFill>
                <a:latin typeface="Times New Roman" pitchFamily="18" charset="0"/>
                <a:cs typeface="Times New Roman" pitchFamily="18" charset="0"/>
              </a:rPr>
              <a:t>, and therefore international politics has often been interpreted as the realm of </a:t>
            </a:r>
            <a:r>
              <a:rPr lang="en-US" sz="2300" b="1" u="sng" dirty="0" smtClean="0">
                <a:solidFill>
                  <a:srgbClr val="00B0F0"/>
                </a:solidFill>
                <a:latin typeface="Times New Roman" pitchFamily="18" charset="0"/>
                <a:cs typeface="Times New Roman" pitchFamily="18" charset="0"/>
              </a:rPr>
              <a:t>self-help</a:t>
            </a:r>
            <a:r>
              <a:rPr lang="en-US" sz="2300" dirty="0" smtClean="0">
                <a:solidFill>
                  <a:srgbClr val="000000"/>
                </a:solidFill>
                <a:latin typeface="Times New Roman" pitchFamily="18" charset="0"/>
                <a:cs typeface="Times New Roman" pitchFamily="18" charset="0"/>
              </a:rPr>
              <a:t>. </a:t>
            </a:r>
          </a:p>
          <a:p>
            <a:pPr marL="0" lvl="0" indent="0" algn="just">
              <a:buFont typeface="Wingdings" pitchFamily="2" charset="2"/>
              <a:buChar char="v"/>
            </a:pPr>
            <a:r>
              <a:rPr lang="en-US" sz="2300" dirty="0" smtClean="0">
                <a:latin typeface="Times New Roman" pitchFamily="18" charset="0"/>
                <a:cs typeface="Times New Roman" pitchFamily="18" charset="0"/>
              </a:rPr>
              <a:t>Realists respond to the anarchic world system by assuming a "</a:t>
            </a:r>
            <a:r>
              <a:rPr lang="en-US" sz="2300" b="1" dirty="0" smtClean="0">
                <a:solidFill>
                  <a:srgbClr val="FF0000"/>
                </a:solidFill>
                <a:latin typeface="Times New Roman" pitchFamily="18" charset="0"/>
                <a:cs typeface="Times New Roman" pitchFamily="18" charset="0"/>
              </a:rPr>
              <a:t>self-help</a:t>
            </a:r>
            <a:r>
              <a:rPr lang="en-US" sz="2300" dirty="0" smtClean="0">
                <a:latin typeface="Times New Roman" pitchFamily="18" charset="0"/>
                <a:cs typeface="Times New Roman" pitchFamily="18" charset="0"/>
              </a:rPr>
              <a:t>" doctrine, </a:t>
            </a:r>
            <a:r>
              <a:rPr lang="en-US" sz="2300" b="1" dirty="0" smtClean="0">
                <a:latin typeface="Times New Roman" pitchFamily="18" charset="0"/>
                <a:cs typeface="Times New Roman" pitchFamily="18" charset="0"/>
              </a:rPr>
              <a:t>believing they can rely on no one but themselves for security</a:t>
            </a:r>
            <a:r>
              <a:rPr lang="en-US" sz="2300" dirty="0" smtClean="0">
                <a:latin typeface="Times New Roman" pitchFamily="18" charset="0"/>
                <a:cs typeface="Times New Roman" pitchFamily="18" charset="0"/>
              </a:rPr>
              <a:t>.</a:t>
            </a:r>
            <a:endParaRPr lang="en-US" sz="2300" b="1" dirty="0" smtClean="0">
              <a:solidFill>
                <a:prstClr val="black"/>
              </a:solidFill>
              <a:latin typeface="Times New Roman" pitchFamily="18" charset="0"/>
              <a:ea typeface="Times New Roman"/>
              <a:cs typeface="Times New Roman" pitchFamily="18" charset="0"/>
            </a:endParaRPr>
          </a:p>
          <a:p>
            <a:pPr marL="0" lvl="0" indent="0" algn="just">
              <a:buNone/>
            </a:pPr>
            <a:r>
              <a:rPr lang="en-US" sz="2300" b="1" dirty="0" smtClean="0">
                <a:solidFill>
                  <a:prstClr val="black"/>
                </a:solidFill>
                <a:latin typeface="Times New Roman" pitchFamily="18" charset="0"/>
                <a:ea typeface="Times New Roman"/>
                <a:cs typeface="Times New Roman" pitchFamily="18" charset="0"/>
              </a:rPr>
              <a:t>B. </a:t>
            </a:r>
            <a:r>
              <a:rPr lang="en-US" sz="2300" b="1" u="sng" dirty="0" smtClean="0">
                <a:solidFill>
                  <a:prstClr val="black"/>
                </a:solidFill>
                <a:latin typeface="Times New Roman" pitchFamily="18" charset="0"/>
                <a:ea typeface="Times New Roman"/>
                <a:cs typeface="Times New Roman" pitchFamily="18" charset="0"/>
              </a:rPr>
              <a:t>Nature </a:t>
            </a:r>
            <a:r>
              <a:rPr lang="en-US" sz="2300" b="1" u="sng" dirty="0">
                <a:solidFill>
                  <a:prstClr val="black"/>
                </a:solidFill>
                <a:latin typeface="Times New Roman" pitchFamily="18" charset="0"/>
                <a:ea typeface="Times New Roman"/>
                <a:cs typeface="Times New Roman" pitchFamily="18" charset="0"/>
              </a:rPr>
              <a:t>and Evolution of </a:t>
            </a:r>
            <a:r>
              <a:rPr lang="en-US" sz="2300" b="1" u="sng" dirty="0" smtClean="0">
                <a:solidFill>
                  <a:prstClr val="black"/>
                </a:solidFill>
                <a:latin typeface="Times New Roman" pitchFamily="18" charset="0"/>
                <a:ea typeface="Times New Roman"/>
                <a:cs typeface="Times New Roman" pitchFamily="18" charset="0"/>
              </a:rPr>
              <a:t>International Relations </a:t>
            </a:r>
          </a:p>
          <a:p>
            <a:pPr algn="just">
              <a:buFont typeface="Wingdings" pitchFamily="2" charset="2"/>
              <a:buChar char="Ø"/>
            </a:pPr>
            <a:r>
              <a:rPr lang="en-US" sz="2300" dirty="0" smtClean="0">
                <a:solidFill>
                  <a:prstClr val="black"/>
                </a:solidFill>
                <a:latin typeface="Times New Roman" pitchFamily="18" charset="0"/>
                <a:ea typeface="Times New Roman"/>
                <a:cs typeface="Times New Roman" pitchFamily="18" charset="0"/>
              </a:rPr>
              <a:t>The history of International Relations based on </a:t>
            </a:r>
            <a:r>
              <a:rPr lang="en-US" sz="2300" b="1" u="sng" dirty="0" smtClean="0">
                <a:solidFill>
                  <a:prstClr val="black"/>
                </a:solidFill>
                <a:latin typeface="Times New Roman" pitchFamily="18" charset="0"/>
                <a:ea typeface="Times New Roman"/>
                <a:cs typeface="Times New Roman" pitchFamily="18" charset="0"/>
              </a:rPr>
              <a:t>sovereign</a:t>
            </a:r>
            <a:r>
              <a:rPr lang="en-US" sz="2300" dirty="0" smtClean="0">
                <a:solidFill>
                  <a:prstClr val="black"/>
                </a:solidFill>
                <a:latin typeface="Times New Roman" pitchFamily="18" charset="0"/>
                <a:ea typeface="Times New Roman"/>
                <a:cs typeface="Times New Roman" pitchFamily="18" charset="0"/>
              </a:rPr>
              <a:t> states is begun at the </a:t>
            </a:r>
            <a:r>
              <a:rPr lang="en-US" sz="2300" b="1" u="sng" dirty="0" smtClean="0">
                <a:solidFill>
                  <a:srgbClr val="FF0000"/>
                </a:solidFill>
                <a:latin typeface="Times New Roman" pitchFamily="18" charset="0"/>
                <a:ea typeface="Times New Roman"/>
                <a:cs typeface="Times New Roman" pitchFamily="18" charset="0"/>
              </a:rPr>
              <a:t>Peace </a:t>
            </a:r>
            <a:r>
              <a:rPr lang="en-US" sz="2300" b="1" u="sng" dirty="0" smtClean="0">
                <a:solidFill>
                  <a:srgbClr val="FF0000"/>
                </a:solidFill>
                <a:latin typeface="Times New Roman" pitchFamily="18" charset="0"/>
                <a:cs typeface="Times New Roman" pitchFamily="18" charset="0"/>
              </a:rPr>
              <a:t>Treaty of Westphalia of 1648</a:t>
            </a:r>
            <a:r>
              <a:rPr lang="en-US" sz="2300" b="1" dirty="0" smtClean="0">
                <a:solidFill>
                  <a:srgbClr val="FF0000"/>
                </a:solidFill>
                <a:latin typeface="Times New Roman" pitchFamily="18" charset="0"/>
                <a:cs typeface="Times New Roman" pitchFamily="18" charset="0"/>
              </a:rPr>
              <a:t>.</a:t>
            </a:r>
          </a:p>
          <a:p>
            <a:pPr>
              <a:buFont typeface="Wingdings" pitchFamily="2" charset="2"/>
              <a:buChar char="§"/>
            </a:pPr>
            <a:r>
              <a:rPr lang="en-US" sz="2300" dirty="0">
                <a:latin typeface="Times New Roman" pitchFamily="18" charset="0"/>
                <a:cs typeface="Times New Roman" pitchFamily="18" charset="0"/>
              </a:rPr>
              <a:t>Treaty of Westphalia  was signed after </a:t>
            </a:r>
            <a:r>
              <a:rPr lang="en-US" sz="2300" b="1" u="sng" dirty="0">
                <a:latin typeface="Times New Roman" pitchFamily="18" charset="0"/>
                <a:cs typeface="Times New Roman" pitchFamily="18" charset="0"/>
              </a:rPr>
              <a:t>Thirty Years</a:t>
            </a:r>
            <a:r>
              <a:rPr lang="en-US" sz="2300" dirty="0">
                <a:latin typeface="Times New Roman" pitchFamily="18" charset="0"/>
                <a:cs typeface="Times New Roman" pitchFamily="18" charset="0"/>
              </a:rPr>
              <a:t>’ War, 1618–1648 religious war. </a:t>
            </a:r>
            <a:endParaRPr lang="en-US" sz="2300" dirty="0">
              <a:latin typeface="Times New Roman" pitchFamily="18" charset="0"/>
              <a:ea typeface="Times New Roman"/>
              <a:cs typeface="Times New Roman" pitchFamily="18" charset="0"/>
            </a:endParaRPr>
          </a:p>
          <a:p>
            <a:pPr>
              <a:buFont typeface="Wingdings" pitchFamily="2" charset="2"/>
              <a:buChar char="§"/>
            </a:pPr>
            <a:r>
              <a:rPr lang="en-US" sz="2300" dirty="0" smtClean="0">
                <a:latin typeface="Times New Roman" pitchFamily="18" charset="0"/>
                <a:cs typeface="Times New Roman" pitchFamily="18" charset="0"/>
              </a:rPr>
              <a:t>Westphalia </a:t>
            </a:r>
            <a:r>
              <a:rPr lang="en-US" sz="2300" b="1" dirty="0">
                <a:latin typeface="Times New Roman" pitchFamily="18" charset="0"/>
                <a:cs typeface="Times New Roman" pitchFamily="18" charset="0"/>
              </a:rPr>
              <a:t>principles with its emphasis </a:t>
            </a:r>
            <a:r>
              <a:rPr lang="en-US" sz="2300" dirty="0">
                <a:latin typeface="Times New Roman" pitchFamily="18" charset="0"/>
                <a:cs typeface="Times New Roman" pitchFamily="18" charset="0"/>
              </a:rPr>
              <a:t>on the </a:t>
            </a:r>
            <a:r>
              <a:rPr lang="en-US" sz="2300" b="1" u="sng" dirty="0" smtClean="0">
                <a:solidFill>
                  <a:srgbClr val="0070C0"/>
                </a:solidFill>
                <a:latin typeface="Times New Roman" pitchFamily="18" charset="0"/>
                <a:cs typeface="Times New Roman" pitchFamily="18" charset="0"/>
              </a:rPr>
              <a:t>security</a:t>
            </a:r>
            <a:r>
              <a:rPr lang="en-US" sz="2300" b="1" dirty="0" smtClean="0">
                <a:solidFill>
                  <a:srgbClr val="0070C0"/>
                </a:solidFill>
                <a:latin typeface="Times New Roman" pitchFamily="18" charset="0"/>
                <a:cs typeface="Times New Roman" pitchFamily="18" charset="0"/>
              </a:rPr>
              <a:t>, </a:t>
            </a:r>
            <a:r>
              <a:rPr lang="en-US" sz="2300" b="1" u="sng" dirty="0" smtClean="0">
                <a:solidFill>
                  <a:srgbClr val="0070C0"/>
                </a:solidFill>
                <a:latin typeface="Times New Roman" pitchFamily="18" charset="0"/>
                <a:cs typeface="Times New Roman" pitchFamily="18" charset="0"/>
              </a:rPr>
              <a:t>territorial </a:t>
            </a:r>
            <a:r>
              <a:rPr lang="en-US" sz="2300" b="1" u="sng" dirty="0">
                <a:solidFill>
                  <a:srgbClr val="0070C0"/>
                </a:solidFill>
                <a:latin typeface="Times New Roman" pitchFamily="18" charset="0"/>
                <a:cs typeface="Times New Roman" pitchFamily="18" charset="0"/>
              </a:rPr>
              <a:t>integrity</a:t>
            </a:r>
            <a:r>
              <a:rPr lang="en-US" sz="2300" b="1" dirty="0">
                <a:solidFill>
                  <a:srgbClr val="0070C0"/>
                </a:solidFill>
                <a:latin typeface="Times New Roman" pitchFamily="18" charset="0"/>
                <a:cs typeface="Times New Roman" pitchFamily="18" charset="0"/>
              </a:rPr>
              <a:t> and </a:t>
            </a:r>
            <a:r>
              <a:rPr lang="en-US" sz="2300" b="1" u="sng" dirty="0" smtClean="0">
                <a:solidFill>
                  <a:srgbClr val="0070C0"/>
                </a:solidFill>
                <a:latin typeface="Times New Roman" pitchFamily="18" charset="0"/>
                <a:cs typeface="Times New Roman" pitchFamily="18" charset="0"/>
              </a:rPr>
              <a:t>sovereignty</a:t>
            </a:r>
            <a:r>
              <a:rPr lang="en-US" sz="2300" b="1" dirty="0" smtClean="0">
                <a:solidFill>
                  <a:srgbClr val="0070C0"/>
                </a:solidFill>
                <a:latin typeface="Times New Roman" pitchFamily="18" charset="0"/>
                <a:cs typeface="Times New Roman" pitchFamily="18" charset="0"/>
              </a:rPr>
              <a:t>.</a:t>
            </a:r>
          </a:p>
          <a:p>
            <a:pPr marL="0" lvl="0" indent="0" algn="just">
              <a:buFont typeface="Wingdings" pitchFamily="2" charset="2"/>
              <a:buChar char="v"/>
            </a:pPr>
            <a:r>
              <a:rPr lang="en-US" sz="2300" dirty="0" smtClean="0">
                <a:solidFill>
                  <a:prstClr val="black"/>
                </a:solidFill>
                <a:latin typeface="Times New Roman" pitchFamily="18" charset="0"/>
                <a:ea typeface="Times New Roman"/>
                <a:cs typeface="Times New Roman" pitchFamily="18" charset="0"/>
              </a:rPr>
              <a:t>The historical incidents/factors for the emergence of modern International Relations are:-</a:t>
            </a:r>
          </a:p>
          <a:p>
            <a:pPr marL="571500" lvl="0" indent="-571500" algn="just">
              <a:buAutoNum type="romanLcPeriod"/>
            </a:pPr>
            <a:r>
              <a:rPr lang="en-US" sz="2300" dirty="0" smtClean="0">
                <a:solidFill>
                  <a:prstClr val="black"/>
                </a:solidFill>
                <a:latin typeface="Times New Roman" pitchFamily="18" charset="0"/>
                <a:cs typeface="Times New Roman" pitchFamily="18" charset="0"/>
              </a:rPr>
              <a:t>The development of the modern state system</a:t>
            </a:r>
          </a:p>
          <a:p>
            <a:pPr marL="571500" lvl="0" indent="-571500" algn="just">
              <a:buAutoNum type="romanLcPeriod"/>
            </a:pPr>
            <a:r>
              <a:rPr lang="en-US" sz="2300" dirty="0" smtClean="0">
                <a:solidFill>
                  <a:prstClr val="black"/>
                </a:solidFill>
                <a:latin typeface="Times New Roman" pitchFamily="18" charset="0"/>
                <a:ea typeface="Times New Roman"/>
                <a:cs typeface="Times New Roman" pitchFamily="18" charset="0"/>
              </a:rPr>
              <a:t>Reformation</a:t>
            </a:r>
          </a:p>
          <a:p>
            <a:pPr marL="571500" lvl="0" indent="-571500" algn="just">
              <a:buAutoNum type="romanLcPeriod"/>
            </a:pPr>
            <a:r>
              <a:rPr lang="en-US" sz="2300" dirty="0" smtClean="0">
                <a:solidFill>
                  <a:prstClr val="black"/>
                </a:solidFill>
                <a:latin typeface="Times New Roman" pitchFamily="18" charset="0"/>
                <a:ea typeface="Times New Roman"/>
                <a:cs typeface="Times New Roman" pitchFamily="18" charset="0"/>
              </a:rPr>
              <a:t>The collapse of Roman Empir</a:t>
            </a:r>
            <a:r>
              <a:rPr lang="en-US" sz="2400" dirty="0" smtClean="0">
                <a:solidFill>
                  <a:prstClr val="black"/>
                </a:solidFill>
                <a:latin typeface="Times New Roman" pitchFamily="18" charset="0"/>
                <a:ea typeface="Times New Roman"/>
                <a:cs typeface="Times New Roman" pitchFamily="18" charset="0"/>
              </a:rPr>
              <a:t>e</a:t>
            </a:r>
          </a:p>
        </p:txBody>
      </p:sp>
    </p:spTree>
    <p:extLst>
      <p:ext uri="{BB962C8B-B14F-4D97-AF65-F5344CB8AC3E}">
        <p14:creationId xmlns="" xmlns:p14="http://schemas.microsoft.com/office/powerpoint/2010/main" val="4083658913"/>
      </p:ext>
    </p:extLst>
  </p:cSld>
  <p:clrMapOvr>
    <a:masterClrMapping/>
  </p:clrMapOvr>
  <p:transition advTm="436"/>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Autofit/>
          </a:bodyPr>
          <a:lstStyle/>
          <a:p>
            <a:pPr algn="just">
              <a:buNone/>
            </a:pPr>
            <a:r>
              <a:rPr lang="en-US" sz="2400" b="1" dirty="0" smtClean="0">
                <a:latin typeface="Times New Roman" pitchFamily="18" charset="0"/>
                <a:cs typeface="Times New Roman" pitchFamily="18" charset="0"/>
              </a:rPr>
              <a:t>2. </a:t>
            </a:r>
            <a:r>
              <a:rPr lang="en-US" sz="2400" b="1" u="sng" dirty="0" smtClean="0">
                <a:latin typeface="Times New Roman" pitchFamily="18" charset="0"/>
                <a:cs typeface="Times New Roman" pitchFamily="18" charset="0"/>
              </a:rPr>
              <a:t>Middle Range Objectives :</a:t>
            </a:r>
          </a:p>
          <a:p>
            <a:pPr algn="just">
              <a:buFont typeface="Wingdings" pitchFamily="2" charset="2"/>
              <a:buChar char="ü"/>
            </a:pPr>
            <a:r>
              <a:rPr lang="en-US" sz="2400" dirty="0" smtClean="0">
                <a:latin typeface="Times New Roman" pitchFamily="18" charset="0"/>
                <a:cs typeface="Times New Roman" pitchFamily="18" charset="0"/>
              </a:rPr>
              <a:t>The middle range objectives drastically varies across states. </a:t>
            </a:r>
          </a:p>
          <a:p>
            <a:pPr algn="just">
              <a:buFont typeface="Wingdings" pitchFamily="2" charset="2"/>
              <a:buChar char="ü"/>
            </a:pPr>
            <a:r>
              <a:rPr lang="en-US" sz="2400" dirty="0" smtClean="0">
                <a:latin typeface="Times New Roman" pitchFamily="18" charset="0"/>
                <a:cs typeface="Times New Roman" pitchFamily="18" charset="0"/>
              </a:rPr>
              <a:t>The variation is due to the difference in the level of </a:t>
            </a:r>
            <a:r>
              <a:rPr lang="en-US" sz="2400" b="1" dirty="0" smtClean="0">
                <a:latin typeface="Times New Roman" pitchFamily="18" charset="0"/>
                <a:cs typeface="Times New Roman" pitchFamily="18" charset="0"/>
              </a:rPr>
              <a:t>economic and technological progress</a:t>
            </a:r>
            <a:r>
              <a:rPr lang="en-US" sz="2400" dirty="0" smtClean="0">
                <a:latin typeface="Times New Roman" pitchFamily="18" charset="0"/>
                <a:cs typeface="Times New Roman" pitchFamily="18" charset="0"/>
              </a:rPr>
              <a:t>, and </a:t>
            </a:r>
            <a:r>
              <a:rPr lang="en-US" sz="2400" b="1" dirty="0" smtClean="0">
                <a:latin typeface="Times New Roman" pitchFamily="18" charset="0"/>
                <a:cs typeface="Times New Roman" pitchFamily="18" charset="0"/>
              </a:rPr>
              <a:t>the military capability </a:t>
            </a:r>
            <a:r>
              <a:rPr lang="en-US" sz="2400" dirty="0" smtClean="0">
                <a:latin typeface="Times New Roman" pitchFamily="18" charset="0"/>
                <a:cs typeface="Times New Roman" pitchFamily="18" charset="0"/>
              </a:rPr>
              <a:t>of states.</a:t>
            </a:r>
          </a:p>
          <a:p>
            <a:pPr algn="just">
              <a:buFont typeface="Wingdings" pitchFamily="2" charset="2"/>
              <a:buChar char="ü"/>
            </a:pPr>
            <a:r>
              <a:rPr lang="en-US" sz="2400" dirty="0" smtClean="0">
                <a:latin typeface="Times New Roman" pitchFamily="18" charset="0"/>
                <a:cs typeface="Times New Roman" pitchFamily="18" charset="0"/>
              </a:rPr>
              <a:t>Yet it can be said that the </a:t>
            </a:r>
            <a:r>
              <a:rPr lang="en-US" sz="2400" b="1" dirty="0" smtClean="0">
                <a:solidFill>
                  <a:srgbClr val="00B0F0"/>
                </a:solidFill>
                <a:latin typeface="Times New Roman" pitchFamily="18" charset="0"/>
                <a:cs typeface="Times New Roman" pitchFamily="18" charset="0"/>
              </a:rPr>
              <a:t>bottom point </a:t>
            </a:r>
            <a:r>
              <a:rPr lang="en-US" sz="2400" dirty="0" smtClean="0">
                <a:latin typeface="Times New Roman" pitchFamily="18" charset="0"/>
                <a:cs typeface="Times New Roman" pitchFamily="18" charset="0"/>
              </a:rPr>
              <a:t>that a state would like to </a:t>
            </a:r>
            <a:r>
              <a:rPr lang="en-US" sz="2400" b="1" dirty="0" smtClean="0">
                <a:solidFill>
                  <a:srgbClr val="C00000"/>
                </a:solidFill>
                <a:latin typeface="Times New Roman" pitchFamily="18" charset="0"/>
                <a:cs typeface="Times New Roman" pitchFamily="18" charset="0"/>
              </a:rPr>
              <a:t>achieve in its medium term </a:t>
            </a:r>
            <a:r>
              <a:rPr lang="en-US" sz="2400" dirty="0" smtClean="0">
                <a:latin typeface="Times New Roman" pitchFamily="18" charset="0"/>
                <a:cs typeface="Times New Roman" pitchFamily="18" charset="0"/>
              </a:rPr>
              <a:t>is to take a course of actions that have the </a:t>
            </a:r>
            <a:r>
              <a:rPr lang="en-US" sz="2400" b="1" dirty="0" smtClean="0">
                <a:solidFill>
                  <a:srgbClr val="00B0F0"/>
                </a:solidFill>
                <a:latin typeface="Times New Roman" pitchFamily="18" charset="0"/>
                <a:cs typeface="Times New Roman" pitchFamily="18" charset="0"/>
              </a:rPr>
              <a:t>highest impact on the domestic economic and welfare needs and expectation. </a:t>
            </a:r>
          </a:p>
          <a:p>
            <a:pPr algn="just">
              <a:buFont typeface="Wingdings" pitchFamily="2" charset="2"/>
              <a:buChar char="Ø"/>
            </a:pPr>
            <a:r>
              <a:rPr lang="en-US" sz="2400" dirty="0" smtClean="0">
                <a:latin typeface="Times New Roman" pitchFamily="18" charset="0"/>
                <a:cs typeface="Times New Roman" pitchFamily="18" charset="0"/>
              </a:rPr>
              <a:t>This would include the attempts of government to meet</a:t>
            </a:r>
          </a:p>
          <a:p>
            <a:pPr algn="just">
              <a:buFont typeface="Wingdings" pitchFamily="2" charset="2"/>
              <a:buChar char="ü"/>
            </a:pPr>
            <a:r>
              <a:rPr lang="en-US" sz="2400" dirty="0" smtClean="0">
                <a:latin typeface="Times New Roman" pitchFamily="18" charset="0"/>
                <a:cs typeface="Times New Roman" pitchFamily="18" charset="0"/>
              </a:rPr>
              <a:t> </a:t>
            </a:r>
            <a:r>
              <a:rPr lang="en-US" sz="2400" b="1" dirty="0" smtClean="0">
                <a:solidFill>
                  <a:srgbClr val="00B0F0"/>
                </a:solidFill>
                <a:latin typeface="Times New Roman" pitchFamily="18" charset="0"/>
                <a:cs typeface="Times New Roman" pitchFamily="18" charset="0"/>
              </a:rPr>
              <a:t>Economic-betterment</a:t>
            </a:r>
            <a:r>
              <a:rPr lang="en-US" sz="2400" dirty="0" smtClean="0">
                <a:latin typeface="Times New Roman" pitchFamily="18" charset="0"/>
                <a:cs typeface="Times New Roman" pitchFamily="18" charset="0"/>
              </a:rPr>
              <a:t> demands and needs through international action. </a:t>
            </a:r>
          </a:p>
          <a:p>
            <a:pPr algn="just">
              <a:buFont typeface="Wingdings" pitchFamily="2" charset="2"/>
              <a:buChar char="ü"/>
            </a:pPr>
            <a:r>
              <a:rPr lang="en-US" sz="2400" b="1" dirty="0" smtClean="0">
                <a:solidFill>
                  <a:srgbClr val="00B0F0"/>
                </a:solidFill>
                <a:latin typeface="Times New Roman" pitchFamily="18" charset="0"/>
                <a:cs typeface="Times New Roman" pitchFamily="18" charset="0"/>
              </a:rPr>
              <a:t>Social welfare and economic development</a:t>
            </a:r>
            <a:r>
              <a:rPr lang="en-US" sz="2400" dirty="0" smtClean="0">
                <a:latin typeface="Times New Roman" pitchFamily="18" charset="0"/>
                <a:cs typeface="Times New Roman" pitchFamily="18" charset="0"/>
              </a:rPr>
              <a:t>, cannot be achieved through self-help, as most states have only limited resources, administrative services, and technical skills. </a:t>
            </a:r>
          </a:p>
          <a:p>
            <a:pPr algn="just">
              <a:buFont typeface="Wingdings" pitchFamily="2" charset="2"/>
              <a:buChar char="ü"/>
            </a:pPr>
            <a:r>
              <a:rPr lang="en-US" sz="2400" b="1" dirty="0" smtClean="0">
                <a:solidFill>
                  <a:srgbClr val="0070C0"/>
                </a:solidFill>
                <a:latin typeface="Times New Roman" pitchFamily="18" charset="0"/>
                <a:cs typeface="Times New Roman" pitchFamily="18" charset="0"/>
              </a:rPr>
              <a:t>Interdependence means that to satisfy domestic needs and aspirations, states would have to interact with others</a:t>
            </a:r>
            <a:r>
              <a:rPr lang="en-US" sz="2400" dirty="0" smtClean="0">
                <a:latin typeface="Times New Roman" pitchFamily="18" charset="0"/>
                <a:cs typeface="Times New Roman" pitchFamily="18" charset="0"/>
              </a:rPr>
              <a:t>. </a:t>
            </a: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Autofit/>
          </a:bodyPr>
          <a:lstStyle/>
          <a:p>
            <a:pPr algn="just">
              <a:buFont typeface="Wingdings" pitchFamily="2" charset="2"/>
              <a:buChar char="ü"/>
            </a:pPr>
            <a:r>
              <a:rPr lang="en-US" sz="2400" b="1" dirty="0" smtClean="0">
                <a:solidFill>
                  <a:srgbClr val="0070C0"/>
                </a:solidFill>
                <a:latin typeface="Times New Roman" pitchFamily="18" charset="0"/>
                <a:cs typeface="Times New Roman" pitchFamily="18" charset="0"/>
              </a:rPr>
              <a:t>Trade, foreign aid, access to communication facilities, sources of supply, and foreign market </a:t>
            </a:r>
            <a:r>
              <a:rPr lang="en-US" sz="2400" dirty="0" smtClean="0">
                <a:latin typeface="Times New Roman" pitchFamily="18" charset="0"/>
                <a:cs typeface="Times New Roman" pitchFamily="18" charset="0"/>
              </a:rPr>
              <a:t>are for most states necessary for increasing social welfare. </a:t>
            </a:r>
          </a:p>
          <a:p>
            <a:pPr algn="just">
              <a:buFont typeface="Wingdings" pitchFamily="2" charset="2"/>
              <a:buChar char="ü"/>
            </a:pPr>
            <a:r>
              <a:rPr lang="en-US" sz="2400" dirty="0" smtClean="0">
                <a:latin typeface="Times New Roman" pitchFamily="18" charset="0"/>
                <a:cs typeface="Times New Roman" pitchFamily="18" charset="0"/>
              </a:rPr>
              <a:t>It can be argued that with the very great demands people have placed on governments to provide them </a:t>
            </a:r>
            <a:r>
              <a:rPr lang="en-US" sz="2400" b="1" dirty="0" smtClean="0">
                <a:solidFill>
                  <a:srgbClr val="FF0000"/>
                </a:solidFill>
                <a:latin typeface="Times New Roman" pitchFamily="18" charset="0"/>
                <a:cs typeface="Times New Roman" pitchFamily="18" charset="0"/>
              </a:rPr>
              <a:t>jobs, income, recreation, medical services, and general security,</a:t>
            </a:r>
            <a:r>
              <a:rPr lang="en-US" sz="2400" dirty="0" smtClean="0">
                <a:latin typeface="Times New Roman" pitchFamily="18" charset="0"/>
                <a:cs typeface="Times New Roman" pitchFamily="18" charset="0"/>
              </a:rPr>
              <a:t> government increasingly have to develop policies to satisfy expectations of face political defeat. </a:t>
            </a:r>
          </a:p>
          <a:p>
            <a:pPr algn="just">
              <a:buNone/>
            </a:pPr>
            <a:r>
              <a:rPr lang="en-US" sz="2400" b="1" dirty="0" smtClean="0">
                <a:latin typeface="Times New Roman" pitchFamily="18" charset="0"/>
                <a:cs typeface="Times New Roman" pitchFamily="18" charset="0"/>
              </a:rPr>
              <a:t>3. </a:t>
            </a:r>
            <a:r>
              <a:rPr lang="en-US" sz="2400" b="1" u="sng" dirty="0" smtClean="0">
                <a:latin typeface="Times New Roman" pitchFamily="18" charset="0"/>
                <a:cs typeface="Times New Roman" pitchFamily="18" charset="0"/>
              </a:rPr>
              <a:t>Long- Range Objectives: </a:t>
            </a:r>
          </a:p>
          <a:p>
            <a:pPr algn="just">
              <a:buFont typeface="Wingdings" pitchFamily="2" charset="2"/>
              <a:buChar char="ü"/>
            </a:pPr>
            <a:r>
              <a:rPr lang="en-US" sz="2400" dirty="0" smtClean="0">
                <a:latin typeface="Times New Roman" pitchFamily="18" charset="0"/>
                <a:cs typeface="Times New Roman" pitchFamily="18" charset="0"/>
              </a:rPr>
              <a:t>Long range goals are those </a:t>
            </a:r>
            <a:r>
              <a:rPr lang="en-US" sz="2400" dirty="0" smtClean="0">
                <a:solidFill>
                  <a:srgbClr val="00B050"/>
                </a:solidFill>
                <a:latin typeface="Times New Roman" pitchFamily="18" charset="0"/>
                <a:cs typeface="Times New Roman" pitchFamily="18" charset="0"/>
              </a:rPr>
              <a:t>plans, dreams, and visions concerning the ultimate political or ideological organization of the international system, and rules governing relations in that system</a:t>
            </a:r>
            <a:r>
              <a:rPr lang="en-US" sz="2400" dirty="0" smtClean="0">
                <a:latin typeface="Times New Roman" pitchFamily="18" charset="0"/>
                <a:cs typeface="Times New Roman" pitchFamily="18" charset="0"/>
              </a:rPr>
              <a:t>. </a:t>
            </a:r>
          </a:p>
          <a:p>
            <a:pPr algn="just">
              <a:buFont typeface="Wingdings" pitchFamily="2" charset="2"/>
              <a:buChar char="ü"/>
            </a:pPr>
            <a:r>
              <a:rPr lang="en-US" sz="2400" dirty="0" smtClean="0">
                <a:latin typeface="Times New Roman" pitchFamily="18" charset="0"/>
                <a:cs typeface="Times New Roman" pitchFamily="18" charset="0"/>
              </a:rPr>
              <a:t>The difference between middle-range and long range goals relates in scope. In pressing for middle range goals, states make particular demands against particular interest; in pursuing long range goals, states normally make universal demands, for their purpose is no less than to reconstruct an entire international system according to a universally applicable plan or vision. </a:t>
            </a: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Autofit/>
          </a:bodyPr>
          <a:lstStyle/>
          <a:p>
            <a:pPr algn="just">
              <a:buFont typeface="Wingdings" pitchFamily="2" charset="2"/>
              <a:buChar char="ü"/>
            </a:pPr>
            <a:r>
              <a:rPr lang="en-US" sz="2400" dirty="0" smtClean="0">
                <a:latin typeface="Times New Roman" pitchFamily="18" charset="0"/>
                <a:cs typeface="Times New Roman" pitchFamily="18" charset="0"/>
              </a:rPr>
              <a:t>Often those middle powers and less developing countries, </a:t>
            </a:r>
            <a:r>
              <a:rPr lang="en-US" sz="2400" b="1" u="sng" dirty="0" smtClean="0">
                <a:solidFill>
                  <a:srgbClr val="00B0F0"/>
                </a:solidFill>
                <a:latin typeface="Times New Roman" pitchFamily="18" charset="0"/>
                <a:cs typeface="Times New Roman" pitchFamily="18" charset="0"/>
              </a:rPr>
              <a:t>does not formulate long range objective</a:t>
            </a:r>
            <a:r>
              <a:rPr lang="en-US" sz="2400" dirty="0" smtClean="0">
                <a:latin typeface="Times New Roman" pitchFamily="18" charset="0"/>
                <a:cs typeface="Times New Roman" pitchFamily="18" charset="0"/>
              </a:rPr>
              <a:t>. Every country has its own visions and ambition proportional to </a:t>
            </a:r>
            <a:r>
              <a:rPr lang="en-US" sz="2400" b="1" dirty="0" smtClean="0">
                <a:solidFill>
                  <a:srgbClr val="FF0000"/>
                </a:solidFill>
                <a:latin typeface="Times New Roman" pitchFamily="18" charset="0"/>
                <a:cs typeface="Times New Roman" pitchFamily="18" charset="0"/>
              </a:rPr>
              <a:t>its relative strength and capabilities </a:t>
            </a:r>
            <a:r>
              <a:rPr lang="en-US" sz="2400" dirty="0" smtClean="0">
                <a:latin typeface="Times New Roman" pitchFamily="18" charset="0"/>
                <a:cs typeface="Times New Roman" pitchFamily="18" charset="0"/>
              </a:rPr>
              <a:t>to be realized in the long run. </a:t>
            </a:r>
          </a:p>
          <a:p>
            <a:pPr marL="0" indent="0" algn="just">
              <a:buNone/>
            </a:pPr>
            <a:r>
              <a:rPr lang="en-US" sz="2400" b="1" dirty="0" smtClean="0">
                <a:latin typeface="Times New Roman" pitchFamily="18" charset="0"/>
                <a:cs typeface="Times New Roman" pitchFamily="18" charset="0"/>
              </a:rPr>
              <a:t>5.6.3.3.  </a:t>
            </a:r>
            <a:r>
              <a:rPr lang="en-US" sz="2400" b="1" u="sng" dirty="0" smtClean="0">
                <a:latin typeface="Times New Roman" pitchFamily="18" charset="0"/>
                <a:cs typeface="Times New Roman" pitchFamily="18" charset="0"/>
              </a:rPr>
              <a:t>Foreign Policy Behavior: Patterns and Trends</a:t>
            </a:r>
          </a:p>
          <a:p>
            <a:pPr algn="just">
              <a:buFont typeface="Wingdings" pitchFamily="2" charset="2"/>
              <a:buChar char="ü"/>
            </a:pPr>
            <a:r>
              <a:rPr lang="en-US" sz="2400" dirty="0" smtClean="0">
                <a:latin typeface="Times New Roman" pitchFamily="18" charset="0"/>
                <a:cs typeface="Times New Roman" pitchFamily="18" charset="0"/>
              </a:rPr>
              <a:t>Foreign policy behavior refers to the actions states take towards each other.</a:t>
            </a:r>
          </a:p>
          <a:p>
            <a:pPr algn="just">
              <a:buFont typeface="Wingdings" pitchFamily="2" charset="2"/>
              <a:buChar char="ü"/>
            </a:pPr>
            <a:r>
              <a:rPr lang="en-US" sz="2400" dirty="0" smtClean="0">
                <a:latin typeface="Times New Roman" pitchFamily="18" charset="0"/>
                <a:cs typeface="Times New Roman" pitchFamily="18" charset="0"/>
              </a:rPr>
              <a:t>Arnold </a:t>
            </a:r>
            <a:r>
              <a:rPr lang="en-US" sz="2400" dirty="0" err="1" smtClean="0">
                <a:latin typeface="Times New Roman" pitchFamily="18" charset="0"/>
                <a:cs typeface="Times New Roman" pitchFamily="18" charset="0"/>
              </a:rPr>
              <a:t>Wolfers</a:t>
            </a:r>
            <a:r>
              <a:rPr lang="en-US" sz="2400" dirty="0" smtClean="0">
                <a:latin typeface="Times New Roman" pitchFamily="18" charset="0"/>
                <a:cs typeface="Times New Roman" pitchFamily="18" charset="0"/>
              </a:rPr>
              <a:t>, a famous specialist in the field of International Relations, suggested that all foreign policy behavior ultimately boils down to three possible patterns: </a:t>
            </a:r>
          </a:p>
          <a:p>
            <a:pPr marL="457200" indent="-457200" algn="just">
              <a:buAutoNum type="arabicPeriod"/>
            </a:pPr>
            <a:r>
              <a:rPr lang="en-US" sz="2400" dirty="0" smtClean="0">
                <a:latin typeface="Times New Roman" pitchFamily="18" charset="0"/>
                <a:cs typeface="Times New Roman" pitchFamily="18" charset="0"/>
              </a:rPr>
              <a:t>self-preservation (maintaining the status quo); </a:t>
            </a:r>
          </a:p>
          <a:p>
            <a:pPr marL="457200" indent="-457200" algn="just">
              <a:buAutoNum type="arabicPeriod"/>
            </a:pPr>
            <a:r>
              <a:rPr lang="en-US" sz="2400" dirty="0" smtClean="0">
                <a:latin typeface="Times New Roman" pitchFamily="18" charset="0"/>
                <a:cs typeface="Times New Roman" pitchFamily="18" charset="0"/>
              </a:rPr>
              <a:t>self-extension (revising the status quo in one’s own favor); </a:t>
            </a:r>
          </a:p>
          <a:p>
            <a:pPr marL="457200" indent="-457200" algn="just">
              <a:buAutoNum type="arabicPeriod"/>
            </a:pPr>
            <a:r>
              <a:rPr lang="en-US" sz="2400" dirty="0" smtClean="0">
                <a:latin typeface="Times New Roman" pitchFamily="18" charset="0"/>
                <a:cs typeface="Times New Roman" pitchFamily="18" charset="0"/>
              </a:rPr>
              <a:t>self-abnegation (revising the status quo in some else’s favor).</a:t>
            </a:r>
            <a:endParaRPr lang="en-US" sz="2400" u="sng"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Autofit/>
          </a:bodyPr>
          <a:lstStyle/>
          <a:p>
            <a:pPr algn="just">
              <a:buNone/>
            </a:pPr>
            <a:r>
              <a:rPr lang="en-US" sz="2400" b="1" dirty="0" smtClean="0">
                <a:latin typeface="Times New Roman" pitchFamily="18" charset="0"/>
                <a:cs typeface="Times New Roman" pitchFamily="18" charset="0"/>
              </a:rPr>
              <a:t>5.6.3.4. </a:t>
            </a:r>
            <a:r>
              <a:rPr lang="en-US" sz="2400" b="1" u="sng" dirty="0" smtClean="0">
                <a:latin typeface="Times New Roman" pitchFamily="18" charset="0"/>
                <a:cs typeface="Times New Roman" pitchFamily="18" charset="0"/>
              </a:rPr>
              <a:t>Foreign Policy Dimensions:</a:t>
            </a:r>
          </a:p>
          <a:p>
            <a:pPr algn="just">
              <a:buFont typeface="Wingdings" pitchFamily="2" charset="2"/>
              <a:buChar char="ü"/>
            </a:pPr>
            <a:r>
              <a:rPr lang="en-US" sz="2400" dirty="0" smtClean="0">
                <a:latin typeface="Times New Roman" pitchFamily="18" charset="0"/>
                <a:cs typeface="Times New Roman" pitchFamily="18" charset="0"/>
              </a:rPr>
              <a:t>The analysis of foreign policy behavior can also be done along a number of specific dimensions, state behavior can change over time and with different style of leaderships and circumstances. </a:t>
            </a:r>
          </a:p>
          <a:p>
            <a:pPr algn="just">
              <a:buFont typeface="Wingdings" pitchFamily="2" charset="2"/>
              <a:buChar char="Ø"/>
            </a:pPr>
            <a:r>
              <a:rPr lang="en-US" sz="2400" b="1" dirty="0" smtClean="0">
                <a:latin typeface="Times New Roman" pitchFamily="18" charset="0"/>
                <a:cs typeface="Times New Roman" pitchFamily="18" charset="0"/>
              </a:rPr>
              <a:t>There are three dimensions:</a:t>
            </a:r>
          </a:p>
          <a:p>
            <a:pPr marL="2171700" lvl="4" indent="-457200" algn="just">
              <a:buAutoNum type="arabicPeriod"/>
            </a:pPr>
            <a:r>
              <a:rPr lang="en-US" sz="2400" b="1" dirty="0">
                <a:latin typeface="Times New Roman" pitchFamily="18" charset="0"/>
                <a:cs typeface="Times New Roman" pitchFamily="18" charset="0"/>
              </a:rPr>
              <a:t>A</a:t>
            </a:r>
            <a:r>
              <a:rPr lang="en-US" sz="2400" b="1" dirty="0" smtClean="0">
                <a:latin typeface="Times New Roman" pitchFamily="18" charset="0"/>
                <a:cs typeface="Times New Roman" pitchFamily="18" charset="0"/>
              </a:rPr>
              <a:t>lignment, </a:t>
            </a:r>
            <a:endParaRPr lang="en-US" sz="2400" b="1" dirty="0">
              <a:latin typeface="Times New Roman" pitchFamily="18" charset="0"/>
              <a:cs typeface="Times New Roman" pitchFamily="18" charset="0"/>
            </a:endParaRPr>
          </a:p>
          <a:p>
            <a:pPr marL="2171700" lvl="4" indent="-457200" algn="just">
              <a:buAutoNum type="arabicPeriod"/>
            </a:pPr>
            <a:r>
              <a:rPr lang="en-US" sz="2400" b="1" dirty="0">
                <a:latin typeface="Times New Roman" pitchFamily="18" charset="0"/>
                <a:cs typeface="Times New Roman" pitchFamily="18" charset="0"/>
              </a:rPr>
              <a:t>S</a:t>
            </a:r>
            <a:r>
              <a:rPr lang="en-US" sz="2400" b="1" dirty="0" smtClean="0">
                <a:latin typeface="Times New Roman" pitchFamily="18" charset="0"/>
                <a:cs typeface="Times New Roman" pitchFamily="18" charset="0"/>
              </a:rPr>
              <a:t>cope and</a:t>
            </a:r>
          </a:p>
          <a:p>
            <a:pPr marL="2171700" lvl="4" indent="-457200" algn="just">
              <a:buAutoNum type="arabicPeriod"/>
            </a:pPr>
            <a:r>
              <a:rPr lang="en-US" sz="2400" b="1" dirty="0" smtClean="0">
                <a:latin typeface="Times New Roman" pitchFamily="18" charset="0"/>
                <a:cs typeface="Times New Roman" pitchFamily="18" charset="0"/>
              </a:rPr>
              <a:t>Modus operandi</a:t>
            </a:r>
            <a:r>
              <a:rPr lang="en-US" sz="2400" dirty="0" smtClean="0">
                <a:latin typeface="Times New Roman" pitchFamily="18" charset="0"/>
                <a:cs typeface="Times New Roman" pitchFamily="18" charset="0"/>
              </a:rPr>
              <a:t>.</a:t>
            </a:r>
          </a:p>
          <a:p>
            <a:pPr algn="just">
              <a:buNone/>
            </a:pPr>
            <a:r>
              <a:rPr lang="en-US" sz="2400" dirty="0" smtClean="0">
                <a:latin typeface="Times New Roman" pitchFamily="18" charset="0"/>
                <a:cs typeface="Times New Roman" pitchFamily="18" charset="0"/>
              </a:rPr>
              <a:t>1. </a:t>
            </a:r>
            <a:r>
              <a:rPr lang="en-US" sz="2400" b="1" dirty="0" smtClean="0">
                <a:latin typeface="Times New Roman" pitchFamily="18" charset="0"/>
                <a:cs typeface="Times New Roman" pitchFamily="18" charset="0"/>
              </a:rPr>
              <a:t>Alignment</a:t>
            </a:r>
            <a:r>
              <a:rPr lang="en-US" sz="2400" b="1"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Under alignment there are </a:t>
            </a:r>
            <a:r>
              <a:rPr lang="en-US" sz="2400" b="1" dirty="0" smtClean="0">
                <a:latin typeface="Times New Roman" pitchFamily="18" charset="0"/>
                <a:cs typeface="Times New Roman" pitchFamily="18" charset="0"/>
              </a:rPr>
              <a:t>alliance, neutrality and non-alignment</a:t>
            </a:r>
            <a:r>
              <a:rPr lang="en-US" sz="2400" dirty="0" smtClean="0">
                <a:latin typeface="Times New Roman" pitchFamily="18" charset="0"/>
                <a:cs typeface="Times New Roman" pitchFamily="18" charset="0"/>
              </a:rPr>
              <a:t>.</a:t>
            </a:r>
          </a:p>
          <a:p>
            <a:pPr marL="0" indent="0" algn="just">
              <a:buNone/>
            </a:pPr>
            <a:r>
              <a:rPr lang="en-US" sz="2400" b="1" dirty="0" smtClean="0">
                <a:latin typeface="Times New Roman" pitchFamily="18" charset="0"/>
                <a:cs typeface="Times New Roman" pitchFamily="18" charset="0"/>
              </a:rPr>
              <a:t>A. Alliances: </a:t>
            </a:r>
            <a:r>
              <a:rPr lang="en-US" sz="2400" dirty="0" smtClean="0">
                <a:latin typeface="Times New Roman" pitchFamily="18" charset="0"/>
                <a:cs typeface="Times New Roman" pitchFamily="18" charset="0"/>
              </a:rPr>
              <a:t>are </a:t>
            </a:r>
            <a:r>
              <a:rPr lang="en-US" sz="2400" b="1" dirty="0" smtClean="0">
                <a:latin typeface="Times New Roman" pitchFamily="18" charset="0"/>
                <a:cs typeface="Times New Roman" pitchFamily="18" charset="0"/>
              </a:rPr>
              <a:t>formal agreements </a:t>
            </a:r>
            <a:r>
              <a:rPr lang="en-US" sz="2400" dirty="0" smtClean="0">
                <a:latin typeface="Times New Roman" pitchFamily="18" charset="0"/>
                <a:cs typeface="Times New Roman" pitchFamily="18" charset="0"/>
              </a:rPr>
              <a:t>to provide mutual military assistance. It has certain benefits as well as risks.</a:t>
            </a:r>
          </a:p>
          <a:p>
            <a:pPr marL="514350" indent="-514350" algn="just">
              <a:buFont typeface="Wingdings" pitchFamily="2" charset="2"/>
              <a:buChar char="ü"/>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ts benefits allied countries can pool their military resources, if the state is attacked by another state. </a:t>
            </a:r>
          </a:p>
          <a:p>
            <a:pPr marL="514350" indent="-514350" algn="just">
              <a:buFont typeface="Wingdings" pitchFamily="2" charset="2"/>
              <a:buChar char="ü"/>
            </a:pPr>
            <a:r>
              <a:rPr lang="en-US" sz="2400" dirty="0" smtClean="0">
                <a:latin typeface="Times New Roman" pitchFamily="18" charset="0"/>
                <a:cs typeface="Times New Roman" pitchFamily="18" charset="0"/>
              </a:rPr>
              <a:t>Yet an alliance state also risks interference by allies in its domestic affairs, the possibility being dragged. </a:t>
            </a:r>
            <a:endParaRPr lang="en-US" sz="2400" u="sng"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Autofit/>
          </a:bodyPr>
          <a:lstStyle/>
          <a:p>
            <a:pPr marL="0" indent="0" algn="just">
              <a:buNone/>
            </a:pPr>
            <a:r>
              <a:rPr lang="en-US" sz="2400" b="1" dirty="0" smtClean="0">
                <a:latin typeface="Times New Roman" pitchFamily="18" charset="0"/>
                <a:cs typeface="Times New Roman" pitchFamily="18" charset="0"/>
              </a:rPr>
              <a:t>B. Neutrality:  </a:t>
            </a:r>
            <a:r>
              <a:rPr lang="en-US" sz="2400" dirty="0" smtClean="0">
                <a:latin typeface="Times New Roman" pitchFamily="18" charset="0"/>
                <a:cs typeface="Times New Roman" pitchFamily="18" charset="0"/>
              </a:rPr>
              <a:t>is a stance of </a:t>
            </a:r>
            <a:r>
              <a:rPr lang="en-US" sz="2400" b="1" dirty="0" smtClean="0">
                <a:latin typeface="Times New Roman" pitchFamily="18" charset="0"/>
                <a:cs typeface="Times New Roman" pitchFamily="18" charset="0"/>
              </a:rPr>
              <a:t>formal non partisanship </a:t>
            </a:r>
            <a:r>
              <a:rPr lang="en-US" sz="2400" dirty="0" smtClean="0">
                <a:latin typeface="Times New Roman" pitchFamily="18" charset="0"/>
                <a:cs typeface="Times New Roman" pitchFamily="18" charset="0"/>
              </a:rPr>
              <a:t>in world affairs. </a:t>
            </a:r>
          </a:p>
          <a:p>
            <a:pPr algn="just">
              <a:buFont typeface="Wingdings" pitchFamily="2" charset="2"/>
              <a:buChar char="ü"/>
            </a:pPr>
            <a:r>
              <a:rPr lang="en-US" sz="2400" dirty="0">
                <a:latin typeface="Times New Roman" pitchFamily="18" charset="0"/>
                <a:cs typeface="Times New Roman" pitchFamily="18" charset="0"/>
              </a:rPr>
              <a:t>N</a:t>
            </a:r>
            <a:r>
              <a:rPr lang="en-US" sz="2400" dirty="0" smtClean="0">
                <a:latin typeface="Times New Roman" pitchFamily="18" charset="0"/>
                <a:cs typeface="Times New Roman" pitchFamily="18" charset="0"/>
              </a:rPr>
              <a:t>eutrals may avoid some of the problems associated with alliances, particularly the </a:t>
            </a:r>
            <a:r>
              <a:rPr lang="en-US" sz="2400" b="1" dirty="0" smtClean="0">
                <a:latin typeface="Times New Roman" pitchFamily="18" charset="0"/>
                <a:cs typeface="Times New Roman" pitchFamily="18" charset="0"/>
              </a:rPr>
              <a:t>generating of potential enemies </a:t>
            </a:r>
            <a:r>
              <a:rPr lang="en-US" sz="2400" dirty="0" smtClean="0">
                <a:latin typeface="Times New Roman" pitchFamily="18" charset="0"/>
                <a:cs typeface="Times New Roman" pitchFamily="18" charset="0"/>
              </a:rPr>
              <a:t>and </a:t>
            </a:r>
            <a:r>
              <a:rPr lang="en-US" sz="2400" b="1" dirty="0" smtClean="0">
                <a:latin typeface="Times New Roman" pitchFamily="18" charset="0"/>
                <a:cs typeface="Times New Roman" pitchFamily="18" charset="0"/>
              </a:rPr>
              <a:t>counter alliances. </a:t>
            </a:r>
          </a:p>
          <a:p>
            <a:pPr algn="just">
              <a:buFont typeface="Wingdings" pitchFamily="2" charset="2"/>
              <a:buChar char="ü"/>
            </a:pPr>
            <a:r>
              <a:rPr lang="en-US" sz="2400" dirty="0" smtClean="0">
                <a:latin typeface="Times New Roman" pitchFamily="18" charset="0"/>
                <a:cs typeface="Times New Roman" pitchFamily="18" charset="0"/>
              </a:rPr>
              <a:t>However if war clouds gather, there may be </a:t>
            </a:r>
            <a:r>
              <a:rPr lang="en-US" sz="2400" b="1" dirty="0" smtClean="0">
                <a:latin typeface="Times New Roman" pitchFamily="18" charset="0"/>
                <a:cs typeface="Times New Roman" pitchFamily="18" charset="0"/>
              </a:rPr>
              <a:t>no one committed to providing a protective military umbrella</a:t>
            </a:r>
            <a:r>
              <a:rPr lang="en-US" sz="2400" dirty="0" smtClean="0">
                <a:latin typeface="Times New Roman" pitchFamily="18" charset="0"/>
                <a:cs typeface="Times New Roman" pitchFamily="18" charset="0"/>
              </a:rPr>
              <a:t>. </a:t>
            </a:r>
          </a:p>
          <a:p>
            <a:pPr marL="0" indent="0" algn="just">
              <a:buNone/>
            </a:pPr>
            <a:r>
              <a:rPr lang="en-US" sz="2400" b="1" dirty="0" smtClean="0">
                <a:latin typeface="Times New Roman" pitchFamily="18" charset="0"/>
                <a:cs typeface="Times New Roman" pitchFamily="18" charset="0"/>
              </a:rPr>
              <a:t>C. Nonalignment: </a:t>
            </a:r>
            <a:r>
              <a:rPr lang="en-US" sz="2400" dirty="0" smtClean="0">
                <a:latin typeface="Times New Roman" pitchFamily="18" charset="0"/>
                <a:cs typeface="Times New Roman" pitchFamily="18" charset="0"/>
              </a:rPr>
              <a:t>has been the foreign policy pattern of most </a:t>
            </a:r>
            <a:r>
              <a:rPr lang="en-US" sz="2400" b="1" dirty="0" smtClean="0">
                <a:latin typeface="Times New Roman" pitchFamily="18" charset="0"/>
                <a:cs typeface="Times New Roman" pitchFamily="18" charset="0"/>
              </a:rPr>
              <a:t>developing state</a:t>
            </a:r>
            <a:r>
              <a:rPr lang="en-US" sz="2400" dirty="0" smtClean="0">
                <a:latin typeface="Times New Roman" pitchFamily="18" charset="0"/>
                <a:cs typeface="Times New Roman" pitchFamily="18" charset="0"/>
              </a:rPr>
              <a:t> during cold war. </a:t>
            </a:r>
          </a:p>
          <a:p>
            <a:pPr algn="just">
              <a:buFont typeface="Wingdings" pitchFamily="2" charset="2"/>
              <a:buChar char="ü"/>
            </a:pPr>
            <a:r>
              <a:rPr lang="en-US" sz="2400" dirty="0" smtClean="0">
                <a:latin typeface="Times New Roman" pitchFamily="18" charset="0"/>
                <a:cs typeface="Times New Roman" pitchFamily="18" charset="0"/>
              </a:rPr>
              <a:t>Most developing countries had a movement</a:t>
            </a:r>
            <a:r>
              <a:rPr lang="en-US" sz="2400" b="1" dirty="0" smtClean="0">
                <a:latin typeface="Times New Roman" pitchFamily="18" charset="0"/>
                <a:cs typeface="Times New Roman" pitchFamily="18" charset="0"/>
              </a:rPr>
              <a:t>-Non Alignment Movement (NAM)</a:t>
            </a:r>
            <a:r>
              <a:rPr lang="en-US" sz="2400" dirty="0" smtClean="0">
                <a:latin typeface="Times New Roman" pitchFamily="18" charset="0"/>
                <a:cs typeface="Times New Roman" pitchFamily="18" charset="0"/>
              </a:rPr>
              <a:t> in which they called for a new foreign policy path/choice/ to be followed </a:t>
            </a:r>
            <a:r>
              <a:rPr lang="en-US" sz="2400" b="1" dirty="0" smtClean="0">
                <a:solidFill>
                  <a:srgbClr val="FF0000"/>
                </a:solidFill>
                <a:latin typeface="Times New Roman" pitchFamily="18" charset="0"/>
                <a:cs typeface="Times New Roman" pitchFamily="18" charset="0"/>
              </a:rPr>
              <a:t>disregarding the both the West and East </a:t>
            </a:r>
            <a:r>
              <a:rPr lang="en-US" sz="2400" dirty="0" smtClean="0">
                <a:latin typeface="Times New Roman" pitchFamily="18" charset="0"/>
                <a:cs typeface="Times New Roman" pitchFamily="18" charset="0"/>
              </a:rPr>
              <a:t>bloc politics and alliances. </a:t>
            </a:r>
          </a:p>
          <a:p>
            <a:pPr algn="just">
              <a:buFont typeface="Wingdings" pitchFamily="2" charset="2"/>
              <a:buChar char="ü"/>
            </a:pPr>
            <a:r>
              <a:rPr lang="en-US" sz="2400" dirty="0" smtClean="0">
                <a:latin typeface="Times New Roman" pitchFamily="18" charset="0"/>
                <a:cs typeface="Times New Roman" pitchFamily="18" charset="0"/>
              </a:rPr>
              <a:t>NAM had noble agenda that called for the </a:t>
            </a:r>
            <a:r>
              <a:rPr lang="en-US" sz="2400" b="1" dirty="0" smtClean="0">
                <a:solidFill>
                  <a:srgbClr val="00B0F0"/>
                </a:solidFill>
                <a:latin typeface="Times New Roman" pitchFamily="18" charset="0"/>
                <a:cs typeface="Times New Roman" pitchFamily="18" charset="0"/>
              </a:rPr>
              <a:t>South-south cooperation</a:t>
            </a:r>
            <a:r>
              <a:rPr lang="en-US" sz="2400" dirty="0" smtClean="0">
                <a:solidFill>
                  <a:srgbClr val="00B0F0"/>
                </a:solidFill>
                <a:latin typeface="Times New Roman" pitchFamily="18" charset="0"/>
                <a:cs typeface="Times New Roman" pitchFamily="18" charset="0"/>
              </a:rPr>
              <a:t>.</a:t>
            </a:r>
            <a:endParaRPr lang="en-US" sz="2400" u="sng" dirty="0" smtClean="0">
              <a:solidFill>
                <a:srgbClr val="00B0F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Autofit/>
          </a:bodyPr>
          <a:lstStyle/>
          <a:p>
            <a:pPr algn="just">
              <a:buNone/>
            </a:pPr>
            <a:r>
              <a:rPr lang="en-US" sz="2400" b="1" dirty="0" smtClean="0">
                <a:latin typeface="Times New Roman" pitchFamily="18" charset="0"/>
                <a:cs typeface="Times New Roman" pitchFamily="18" charset="0"/>
              </a:rPr>
              <a:t>2. </a:t>
            </a:r>
            <a:r>
              <a:rPr lang="en-US" sz="2400" b="1" u="sng" dirty="0" smtClean="0">
                <a:latin typeface="Times New Roman" pitchFamily="18" charset="0"/>
                <a:cs typeface="Times New Roman" pitchFamily="18" charset="0"/>
              </a:rPr>
              <a:t>Scope</a:t>
            </a:r>
          </a:p>
          <a:p>
            <a:pPr algn="just">
              <a:buFont typeface="Wingdings" pitchFamily="2" charset="2"/>
              <a:buChar char="ü"/>
            </a:pPr>
            <a:r>
              <a:rPr lang="en-US" sz="2400" dirty="0" smtClean="0">
                <a:latin typeface="Times New Roman" pitchFamily="18" charset="0"/>
                <a:cs typeface="Times New Roman" pitchFamily="18" charset="0"/>
              </a:rPr>
              <a:t>It is a country’s activities and interests in international arena.</a:t>
            </a:r>
          </a:p>
          <a:p>
            <a:pPr algn="just">
              <a:buFont typeface="Wingdings" pitchFamily="2" charset="2"/>
              <a:buChar char="ü"/>
            </a:pPr>
            <a:r>
              <a:rPr lang="en-US" sz="2400" dirty="0" smtClean="0">
                <a:latin typeface="Times New Roman" pitchFamily="18" charset="0"/>
                <a:cs typeface="Times New Roman" pitchFamily="18" charset="0"/>
              </a:rPr>
              <a:t>Some countries have extensive, far-reaching international contacts, while other countries have more limited activities abroad.</a:t>
            </a:r>
          </a:p>
          <a:p>
            <a:pPr algn="just">
              <a:buFont typeface="Wingdings" pitchFamily="2" charset="2"/>
              <a:buChar char="ü"/>
            </a:pPr>
            <a:r>
              <a:rPr lang="en-US" sz="2400" dirty="0" smtClean="0">
                <a:latin typeface="Times New Roman" pitchFamily="18" charset="0"/>
                <a:cs typeface="Times New Roman" pitchFamily="18" charset="0"/>
              </a:rPr>
              <a:t>A country’s scope of contact can affect the outcome of disputes and crises.</a:t>
            </a:r>
          </a:p>
          <a:p>
            <a:pPr algn="just">
              <a:buFont typeface="Wingdings" pitchFamily="2" charset="2"/>
              <a:buChar char="ü"/>
            </a:pPr>
            <a:r>
              <a:rPr lang="en-US" sz="2400" dirty="0" smtClean="0">
                <a:latin typeface="Times New Roman" pitchFamily="18" charset="0"/>
                <a:cs typeface="Times New Roman" pitchFamily="18" charset="0"/>
              </a:rPr>
              <a:t>With regards to the scope of activities a state has in international relations, one can identify at least three patterns of foreign policy behaviors. Some actors act in </a:t>
            </a:r>
            <a:r>
              <a:rPr lang="en-US" sz="2400" b="1" i="1" dirty="0" smtClean="0">
                <a:solidFill>
                  <a:srgbClr val="00B0F0"/>
                </a:solidFill>
                <a:latin typeface="Times New Roman" pitchFamily="18" charset="0"/>
                <a:cs typeface="Times New Roman" pitchFamily="18" charset="0"/>
              </a:rPr>
              <a:t>Global terms</a:t>
            </a:r>
            <a:r>
              <a:rPr lang="en-US" sz="2400" i="1" dirty="0" smtClean="0">
                <a:latin typeface="Times New Roman" pitchFamily="18" charset="0"/>
                <a:cs typeface="Times New Roman" pitchFamily="18" charset="0"/>
              </a:rPr>
              <a:t>, others as </a:t>
            </a:r>
            <a:r>
              <a:rPr lang="en-US" sz="2400" b="1" i="1" dirty="0" smtClean="0">
                <a:solidFill>
                  <a:srgbClr val="00B0F0"/>
                </a:solidFill>
                <a:latin typeface="Times New Roman" pitchFamily="18" charset="0"/>
                <a:cs typeface="Times New Roman" pitchFamily="18" charset="0"/>
              </a:rPr>
              <a:t>Regional terms</a:t>
            </a:r>
            <a:r>
              <a:rPr lang="en-US" sz="2400" i="1" dirty="0" smtClean="0">
                <a:latin typeface="Times New Roman" pitchFamily="18" charset="0"/>
                <a:cs typeface="Times New Roman" pitchFamily="18" charset="0"/>
              </a:rPr>
              <a:t>, and those that follow policy of </a:t>
            </a:r>
            <a:r>
              <a:rPr lang="en-US" sz="2400" b="1" i="1" dirty="0" smtClean="0">
                <a:solidFill>
                  <a:srgbClr val="00B0F0"/>
                </a:solidFill>
                <a:latin typeface="Times New Roman" pitchFamily="18" charset="0"/>
                <a:cs typeface="Times New Roman" pitchFamily="18" charset="0"/>
              </a:rPr>
              <a:t>Isolationism.</a:t>
            </a:r>
          </a:p>
          <a:p>
            <a:pPr algn="just">
              <a:buNone/>
            </a:pPr>
            <a:r>
              <a:rPr lang="en-US" sz="2400" b="1" dirty="0" smtClean="0">
                <a:latin typeface="Times New Roman" pitchFamily="18" charset="0"/>
                <a:cs typeface="Times New Roman" pitchFamily="18" charset="0"/>
              </a:rPr>
              <a:t>3. </a:t>
            </a:r>
            <a:r>
              <a:rPr lang="en-US" sz="2400" b="1" u="sng" dirty="0" smtClean="0">
                <a:latin typeface="Times New Roman" pitchFamily="18" charset="0"/>
                <a:cs typeface="Times New Roman" pitchFamily="18" charset="0"/>
              </a:rPr>
              <a:t>Mode of Operation/ “Modus </a:t>
            </a:r>
            <a:r>
              <a:rPr lang="en-US" sz="2400" b="1" u="sng" dirty="0" err="1" smtClean="0">
                <a:latin typeface="Times New Roman" pitchFamily="18" charset="0"/>
                <a:cs typeface="Times New Roman" pitchFamily="18" charset="0"/>
              </a:rPr>
              <a:t>Opernadi</a:t>
            </a:r>
            <a:r>
              <a:rPr lang="en-US" sz="2400" b="1" u="sng" dirty="0" smtClean="0">
                <a:latin typeface="Times New Roman" pitchFamily="18" charset="0"/>
                <a:cs typeface="Times New Roman" pitchFamily="18" charset="0"/>
              </a:rPr>
              <a:t>’</a:t>
            </a:r>
          </a:p>
          <a:p>
            <a:pPr algn="just">
              <a:buFont typeface="Wingdings" pitchFamily="2" charset="2"/>
              <a:buChar char="ü"/>
            </a:pPr>
            <a:r>
              <a:rPr lang="en-US" sz="2400" dirty="0" smtClean="0">
                <a:latin typeface="Times New Roman" pitchFamily="18" charset="0"/>
                <a:cs typeface="Times New Roman" pitchFamily="18" charset="0"/>
              </a:rPr>
              <a:t>Some countries often rely on </a:t>
            </a:r>
            <a:r>
              <a:rPr lang="en-US" sz="2400" b="1" dirty="0" smtClean="0">
                <a:latin typeface="Times New Roman" pitchFamily="18" charset="0"/>
                <a:cs typeface="Times New Roman" pitchFamily="18" charset="0"/>
              </a:rPr>
              <a:t>multilateral institutions to address different issues. </a:t>
            </a:r>
          </a:p>
          <a:p>
            <a:pPr lvl="0" algn="just">
              <a:buFont typeface="Wingdings" pitchFamily="2" charset="2"/>
              <a:buChar char="ü"/>
            </a:pPr>
            <a:r>
              <a:rPr lang="en-US" sz="2400" dirty="0" smtClean="0">
                <a:latin typeface="Times New Roman" pitchFamily="18" charset="0"/>
                <a:cs typeface="Times New Roman" pitchFamily="18" charset="0"/>
              </a:rPr>
              <a:t>Still others very much rely on </a:t>
            </a:r>
            <a:r>
              <a:rPr lang="en-US" sz="2400" b="1" dirty="0" smtClean="0">
                <a:latin typeface="Times New Roman" pitchFamily="18" charset="0"/>
                <a:cs typeface="Times New Roman" pitchFamily="18" charset="0"/>
              </a:rPr>
              <a:t>unilateral</a:t>
            </a:r>
            <a:r>
              <a:rPr lang="en-US" sz="2400" dirty="0" smtClean="0">
                <a:latin typeface="Times New Roman" pitchFamily="18" charset="0"/>
                <a:cs typeface="Times New Roman" pitchFamily="18" charset="0"/>
              </a:rPr>
              <a:t> means,</a:t>
            </a:r>
            <a:r>
              <a:rPr lang="en-US" sz="2400" b="1" dirty="0">
                <a:solidFill>
                  <a:prstClr val="black"/>
                </a:solidFill>
                <a:latin typeface="Times New Roman" pitchFamily="18" charset="0"/>
                <a:cs typeface="Times New Roman" pitchFamily="18" charset="0"/>
              </a:rPr>
              <a:t> to address </a:t>
            </a:r>
            <a:r>
              <a:rPr lang="en-US" sz="2400" b="1" dirty="0" smtClean="0">
                <a:solidFill>
                  <a:prstClr val="black"/>
                </a:solidFill>
                <a:latin typeface="Times New Roman" pitchFamily="18" charset="0"/>
                <a:cs typeface="Times New Roman" pitchFamily="18" charset="0"/>
              </a:rPr>
              <a:t>their different </a:t>
            </a:r>
            <a:r>
              <a:rPr lang="en-US" sz="2400" b="1" dirty="0">
                <a:solidFill>
                  <a:prstClr val="black"/>
                </a:solidFill>
                <a:latin typeface="Times New Roman" pitchFamily="18" charset="0"/>
                <a:cs typeface="Times New Roman" pitchFamily="18" charset="0"/>
              </a:rPr>
              <a:t>issues.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Most developing countries used the </a:t>
            </a:r>
            <a:r>
              <a:rPr lang="en-US" sz="2400" b="1" dirty="0" smtClean="0">
                <a:solidFill>
                  <a:srgbClr val="00B0F0"/>
                </a:solidFill>
                <a:latin typeface="Times New Roman" pitchFamily="18" charset="0"/>
                <a:cs typeface="Times New Roman" pitchFamily="18" charset="0"/>
              </a:rPr>
              <a:t>multilateral approaches to address many issues of concern.</a:t>
            </a:r>
            <a:endParaRPr lang="en-US" sz="2400" b="1" u="sng" dirty="0" smtClean="0">
              <a:solidFill>
                <a:srgbClr val="00B0F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Autofit/>
          </a:bodyPr>
          <a:lstStyle/>
          <a:p>
            <a:pPr algn="just">
              <a:buNone/>
            </a:pPr>
            <a:r>
              <a:rPr lang="en-US" sz="2400" b="1" dirty="0" smtClean="0">
                <a:latin typeface="Times New Roman" pitchFamily="18" charset="0"/>
                <a:cs typeface="Times New Roman" pitchFamily="18" charset="0"/>
              </a:rPr>
              <a:t>5.6.3.5.  </a:t>
            </a:r>
            <a:r>
              <a:rPr lang="en-US" sz="2400" b="1" u="sng" dirty="0" smtClean="0">
                <a:latin typeface="Times New Roman" pitchFamily="18" charset="0"/>
                <a:cs typeface="Times New Roman" pitchFamily="18" charset="0"/>
              </a:rPr>
              <a:t>Instruments of Foreign Policy :-</a:t>
            </a:r>
          </a:p>
          <a:p>
            <a:pPr marL="514350" indent="-514350" algn="just">
              <a:buAutoNum type="alphaUcPeriod"/>
            </a:pPr>
            <a:r>
              <a:rPr lang="en-US" sz="2400" b="1" u="sng" dirty="0" smtClean="0">
                <a:latin typeface="Times New Roman" pitchFamily="18" charset="0"/>
                <a:cs typeface="Times New Roman" pitchFamily="18" charset="0"/>
              </a:rPr>
              <a:t>Diplomatic </a:t>
            </a:r>
            <a:r>
              <a:rPr lang="en-US" sz="2400" b="1" u="sng" dirty="0">
                <a:latin typeface="Times New Roman" pitchFamily="18" charset="0"/>
                <a:cs typeface="Times New Roman" pitchFamily="18" charset="0"/>
              </a:rPr>
              <a:t>b</a:t>
            </a:r>
            <a:r>
              <a:rPr lang="en-US" sz="2400" b="1" u="sng" dirty="0" smtClean="0">
                <a:latin typeface="Times New Roman" pitchFamily="18" charset="0"/>
                <a:cs typeface="Times New Roman" pitchFamily="18" charset="0"/>
              </a:rPr>
              <a:t>argaining policy</a:t>
            </a:r>
            <a:r>
              <a:rPr lang="en-US" sz="2400" dirty="0" smtClean="0">
                <a:latin typeface="Times New Roman" pitchFamily="18" charset="0"/>
                <a:cs typeface="Times New Roman" pitchFamily="18" charset="0"/>
              </a:rPr>
              <a:t>: </a:t>
            </a:r>
          </a:p>
          <a:p>
            <a:pPr lvl="0" algn="just">
              <a:buFont typeface="Wingdings" pitchFamily="2" charset="2"/>
              <a:buChar char="ü"/>
            </a:pPr>
            <a:r>
              <a:rPr lang="en-US" sz="2200" dirty="0" smtClean="0">
                <a:latin typeface="Times New Roman" pitchFamily="18" charset="0"/>
                <a:cs typeface="Times New Roman" pitchFamily="18" charset="0"/>
              </a:rPr>
              <a:t>Diplomacy is one of the persuasive measures to secure national interests. Countries negotiate, bargain, compromise and coordinate to achieve their desired ends and outcomes. It is an effective means of conflict resolution.</a:t>
            </a:r>
          </a:p>
          <a:p>
            <a:pPr algn="just">
              <a:buFont typeface="Wingdings" pitchFamily="2" charset="2"/>
              <a:buChar char="ü"/>
            </a:pPr>
            <a:r>
              <a:rPr lang="en-US" sz="2200" dirty="0" smtClean="0">
                <a:latin typeface="Times New Roman" pitchFamily="18" charset="0"/>
                <a:cs typeface="Times New Roman" pitchFamily="18" charset="0"/>
              </a:rPr>
              <a:t>Diplomatic bargaining is used primarily to reach agreements, compromises, and settlements where governments objectives is in conflict.</a:t>
            </a:r>
          </a:p>
          <a:p>
            <a:pPr algn="just">
              <a:buFont typeface="Wingdings" pitchFamily="2" charset="2"/>
              <a:buChar char="ü"/>
            </a:pPr>
            <a:r>
              <a:rPr lang="en-US" sz="2200" dirty="0" smtClean="0">
                <a:latin typeface="Times New Roman" pitchFamily="18" charset="0"/>
                <a:cs typeface="Times New Roman" pitchFamily="18" charset="0"/>
              </a:rPr>
              <a:t>Regardless of whether diplomacy is conducted </a:t>
            </a:r>
            <a:r>
              <a:rPr lang="en-US" sz="2200" b="1" dirty="0" smtClean="0">
                <a:solidFill>
                  <a:srgbClr val="00B0F0"/>
                </a:solidFill>
                <a:latin typeface="Times New Roman" pitchFamily="18" charset="0"/>
                <a:cs typeface="Times New Roman" pitchFamily="18" charset="0"/>
              </a:rPr>
              <a:t>openly or secretly</a:t>
            </a:r>
            <a:r>
              <a:rPr lang="en-US" sz="2200" dirty="0" smtClean="0">
                <a:latin typeface="Times New Roman" pitchFamily="18" charset="0"/>
                <a:cs typeface="Times New Roman" pitchFamily="18" charset="0"/>
              </a:rPr>
              <a:t>, </a:t>
            </a:r>
            <a:r>
              <a:rPr lang="en-US" sz="2200" b="1" dirty="0" smtClean="0">
                <a:solidFill>
                  <a:srgbClr val="FF0000"/>
                </a:solidFill>
                <a:latin typeface="Times New Roman" pitchFamily="18" charset="0"/>
                <a:cs typeface="Times New Roman" pitchFamily="18" charset="0"/>
              </a:rPr>
              <a:t>multilaterally or bilaterally</a:t>
            </a: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tacitly or formally</a:t>
            </a:r>
            <a:r>
              <a:rPr lang="en-US" sz="2200" dirty="0" smtClean="0">
                <a:latin typeface="Times New Roman" pitchFamily="18" charset="0"/>
                <a:cs typeface="Times New Roman" pitchFamily="18" charset="0"/>
              </a:rPr>
              <a:t>, by </a:t>
            </a:r>
            <a:r>
              <a:rPr lang="en-US" sz="2200" b="1" dirty="0" smtClean="0">
                <a:solidFill>
                  <a:srgbClr val="0070C0"/>
                </a:solidFill>
                <a:latin typeface="Times New Roman" pitchFamily="18" charset="0"/>
                <a:cs typeface="Times New Roman" pitchFamily="18" charset="0"/>
              </a:rPr>
              <a:t>ambassadors or leader-to-leader</a:t>
            </a:r>
            <a:r>
              <a:rPr lang="en-US" sz="2200" dirty="0" smtClean="0">
                <a:latin typeface="Times New Roman" pitchFamily="18" charset="0"/>
                <a:cs typeface="Times New Roman" pitchFamily="18" charset="0"/>
              </a:rPr>
              <a:t>, the essence of diplomacy remains </a:t>
            </a:r>
            <a:r>
              <a:rPr lang="en-US" sz="2200" b="1" dirty="0" smtClean="0">
                <a:solidFill>
                  <a:srgbClr val="00B050"/>
                </a:solidFill>
                <a:latin typeface="Times New Roman" pitchFamily="18" charset="0"/>
                <a:cs typeface="Times New Roman" pitchFamily="18" charset="0"/>
              </a:rPr>
              <a:t>bargaining</a:t>
            </a:r>
            <a:r>
              <a:rPr lang="en-US" sz="2200" dirty="0" smtClean="0">
                <a:latin typeface="Times New Roman" pitchFamily="18" charset="0"/>
                <a:cs typeface="Times New Roman" pitchFamily="18" charset="0"/>
              </a:rPr>
              <a:t>.</a:t>
            </a:r>
          </a:p>
          <a:p>
            <a:pPr algn="just">
              <a:buFont typeface="Wingdings" pitchFamily="2" charset="2"/>
              <a:buChar char="ü"/>
            </a:pPr>
            <a:r>
              <a:rPr lang="en-US" sz="2200" dirty="0" smtClean="0">
                <a:latin typeface="Times New Roman" pitchFamily="18" charset="0"/>
                <a:cs typeface="Times New Roman" pitchFamily="18" charset="0"/>
              </a:rPr>
              <a:t>Diplomatic Bargaining can be defined as a </a:t>
            </a:r>
            <a:r>
              <a:rPr lang="en-US" sz="2200" b="1" dirty="0" smtClean="0">
                <a:solidFill>
                  <a:srgbClr val="00B0F0"/>
                </a:solidFill>
                <a:latin typeface="Times New Roman" pitchFamily="18" charset="0"/>
                <a:cs typeface="Times New Roman" pitchFamily="18" charset="0"/>
              </a:rPr>
              <a:t>means of settling differences over priorities</a:t>
            </a:r>
            <a:r>
              <a:rPr lang="en-US" sz="2200" dirty="0" smtClean="0">
                <a:latin typeface="Times New Roman" pitchFamily="18" charset="0"/>
                <a:cs typeface="Times New Roman" pitchFamily="18" charset="0"/>
              </a:rPr>
              <a:t> between contestants through an exchange of proposals for mutually acceptable solutions. </a:t>
            </a:r>
          </a:p>
          <a:p>
            <a:pPr marL="514350" indent="-514350" algn="just">
              <a:buFont typeface="Wingdings" pitchFamily="2" charset="2"/>
              <a:buChar char="ü"/>
            </a:pPr>
            <a:r>
              <a:rPr lang="en-US" sz="2200" dirty="0" smtClean="0">
                <a:latin typeface="Times New Roman" pitchFamily="18" charset="0"/>
                <a:cs typeface="Times New Roman" pitchFamily="18" charset="0"/>
              </a:rPr>
              <a:t>It involves, whether in </a:t>
            </a:r>
            <a:r>
              <a:rPr lang="en-US" sz="2200" b="1" dirty="0" smtClean="0">
                <a:latin typeface="Times New Roman" pitchFamily="18" charset="0"/>
                <a:cs typeface="Times New Roman" pitchFamily="18" charset="0"/>
              </a:rPr>
              <a:t>private meeting </a:t>
            </a:r>
            <a:r>
              <a:rPr lang="en-US" sz="2200" dirty="0" smtClean="0">
                <a:latin typeface="Times New Roman" pitchFamily="18" charset="0"/>
                <a:cs typeface="Times New Roman" pitchFamily="18" charset="0"/>
              </a:rPr>
              <a:t>or </a:t>
            </a:r>
            <a:r>
              <a:rPr lang="en-US" sz="2200" b="1" dirty="0" smtClean="0">
                <a:latin typeface="Times New Roman" pitchFamily="18" charset="0"/>
                <a:cs typeface="Times New Roman" pitchFamily="18" charset="0"/>
              </a:rPr>
              <a:t>publicized conferences</a:t>
            </a:r>
            <a:r>
              <a:rPr lang="en-US" sz="2200" dirty="0" smtClean="0">
                <a:latin typeface="Times New Roman" pitchFamily="18" charset="0"/>
                <a:cs typeface="Times New Roman" pitchFamily="18" charset="0"/>
              </a:rPr>
              <a:t>, the attempt to change the </a:t>
            </a:r>
            <a:r>
              <a:rPr lang="en-US" sz="2200" b="1" dirty="0" smtClean="0">
                <a:solidFill>
                  <a:srgbClr val="00B0F0"/>
                </a:solidFill>
                <a:latin typeface="Times New Roman" pitchFamily="18" charset="0"/>
                <a:cs typeface="Times New Roman" pitchFamily="18" charset="0"/>
              </a:rPr>
              <a:t>policies, actions, attitudes and objectives</a:t>
            </a:r>
            <a:r>
              <a:rPr lang="en-US" sz="2200" dirty="0" smtClean="0">
                <a:latin typeface="Times New Roman" pitchFamily="18" charset="0"/>
                <a:cs typeface="Times New Roman" pitchFamily="18" charset="0"/>
              </a:rPr>
              <a:t> of other government and their diplomats by </a:t>
            </a:r>
            <a:r>
              <a:rPr lang="en-US" sz="2200" b="1" dirty="0" smtClean="0">
                <a:solidFill>
                  <a:srgbClr val="FF0000"/>
                </a:solidFill>
                <a:latin typeface="Times New Roman" pitchFamily="18" charset="0"/>
                <a:cs typeface="Times New Roman" pitchFamily="18" charset="0"/>
              </a:rPr>
              <a:t>persuasion, offering rewards, exchange concessions, or making threats.  </a:t>
            </a:r>
          </a:p>
          <a:p>
            <a:pPr algn="just">
              <a:buNone/>
            </a:pPr>
            <a:endParaRPr lang="en-US" sz="2200" b="1" u="sng" dirty="0" smtClean="0">
              <a:latin typeface="Times New Roman" pitchFamily="18" charset="0"/>
              <a:cs typeface="Times New Roman" pitchFamily="18" charset="0"/>
            </a:endParaRPr>
          </a:p>
          <a:p>
            <a:pPr algn="just">
              <a:buFont typeface="Wingdings" pitchFamily="2" charset="2"/>
              <a:buChar char="v"/>
            </a:pPr>
            <a:endParaRPr lang="en-US" sz="2200" b="1" u="sng" dirty="0" smtClean="0">
              <a:latin typeface="Times New Roman" pitchFamily="18" charset="0"/>
              <a:cs typeface="Times New Roman" pitchFamily="18" charset="0"/>
            </a:endParaRPr>
          </a:p>
          <a:p>
            <a:pPr algn="just">
              <a:buNone/>
            </a:pPr>
            <a:endParaRPr lang="en-US" sz="2200" u="sng"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Autofit/>
          </a:bodyPr>
          <a:lstStyle/>
          <a:p>
            <a:pPr marL="571500" indent="-571500" algn="just">
              <a:buNone/>
            </a:pPr>
            <a:r>
              <a:rPr lang="en-US" sz="2100" b="1" dirty="0" smtClean="0">
                <a:latin typeface="Times New Roman" pitchFamily="18" charset="0"/>
                <a:cs typeface="Times New Roman" pitchFamily="18" charset="0"/>
              </a:rPr>
              <a:t>B</a:t>
            </a:r>
            <a:r>
              <a:rPr lang="en-US" sz="2100" dirty="0" smtClean="0">
                <a:latin typeface="Times New Roman" pitchFamily="18" charset="0"/>
                <a:cs typeface="Times New Roman" pitchFamily="18" charset="0"/>
              </a:rPr>
              <a:t>.  </a:t>
            </a:r>
            <a:r>
              <a:rPr lang="en-US" sz="2100" b="1" dirty="0" smtClean="0">
                <a:latin typeface="Times New Roman" pitchFamily="18" charset="0"/>
                <a:cs typeface="Times New Roman" pitchFamily="18" charset="0"/>
              </a:rPr>
              <a:t>Economic instruments of Foreign Policy: </a:t>
            </a:r>
            <a:r>
              <a:rPr lang="en-US" sz="2100" dirty="0" smtClean="0">
                <a:latin typeface="Times New Roman" pitchFamily="18" charset="0"/>
                <a:cs typeface="Times New Roman" pitchFamily="18" charset="0"/>
              </a:rPr>
              <a:t>Rich and developed countries use economic aid and loans to advance their interests in international arena. Poor countries depend on powerful countries for technological know-how, foreign aid, industrial goods, and for selling of raw materials. </a:t>
            </a:r>
            <a:endParaRPr lang="en-US" sz="2100" b="1" dirty="0" smtClean="0">
              <a:latin typeface="Times New Roman" pitchFamily="18" charset="0"/>
              <a:cs typeface="Times New Roman" pitchFamily="18" charset="0"/>
            </a:endParaRPr>
          </a:p>
          <a:p>
            <a:pPr marL="1371600" lvl="2" indent="-571500" algn="just">
              <a:buFont typeface="Wingdings" pitchFamily="2" charset="2"/>
              <a:buChar char="§"/>
            </a:pPr>
            <a:r>
              <a:rPr lang="en-US" sz="2100" dirty="0" smtClean="0">
                <a:latin typeface="Times New Roman" pitchFamily="18" charset="0"/>
                <a:cs typeface="Times New Roman" pitchFamily="18" charset="0"/>
              </a:rPr>
              <a:t>Tariff</a:t>
            </a:r>
          </a:p>
          <a:p>
            <a:pPr marL="1371600" lvl="2" indent="-571500" algn="just">
              <a:buFont typeface="Wingdings" pitchFamily="2" charset="2"/>
              <a:buChar char="§"/>
            </a:pPr>
            <a:r>
              <a:rPr lang="en-US" sz="2100" dirty="0" smtClean="0">
                <a:latin typeface="Times New Roman" pitchFamily="18" charset="0"/>
                <a:cs typeface="Times New Roman" pitchFamily="18" charset="0"/>
              </a:rPr>
              <a:t>Quota</a:t>
            </a:r>
          </a:p>
          <a:p>
            <a:pPr marL="1371600" lvl="2" indent="-571500" algn="just">
              <a:buFont typeface="Wingdings" pitchFamily="2" charset="2"/>
              <a:buChar char="§"/>
            </a:pPr>
            <a:r>
              <a:rPr lang="en-US" sz="2100" dirty="0" smtClean="0">
                <a:latin typeface="Times New Roman" pitchFamily="18" charset="0"/>
                <a:cs typeface="Times New Roman" pitchFamily="18" charset="0"/>
              </a:rPr>
              <a:t>Boycott</a:t>
            </a:r>
          </a:p>
          <a:p>
            <a:pPr marL="1371600" lvl="2" indent="-571500" algn="just">
              <a:buFont typeface="Wingdings" pitchFamily="2" charset="2"/>
              <a:buChar char="§"/>
            </a:pPr>
            <a:r>
              <a:rPr lang="en-US" sz="2100" dirty="0" smtClean="0">
                <a:latin typeface="Times New Roman" pitchFamily="18" charset="0"/>
                <a:cs typeface="Times New Roman" pitchFamily="18" charset="0"/>
              </a:rPr>
              <a:t>Embargo</a:t>
            </a:r>
          </a:p>
          <a:p>
            <a:pPr marL="1371600" lvl="2" indent="-571500" algn="just">
              <a:buFont typeface="Wingdings" pitchFamily="2" charset="2"/>
              <a:buChar char="§"/>
            </a:pPr>
            <a:r>
              <a:rPr lang="en-US" sz="2100" dirty="0" smtClean="0">
                <a:latin typeface="Times New Roman" pitchFamily="18" charset="0"/>
                <a:cs typeface="Times New Roman" pitchFamily="18" charset="0"/>
              </a:rPr>
              <a:t>Loans, Credits and Currency Manipulations</a:t>
            </a:r>
          </a:p>
          <a:p>
            <a:pPr marL="1371600" lvl="2" indent="-571500" algn="just">
              <a:buFont typeface="Wingdings" pitchFamily="2" charset="2"/>
              <a:buChar char="§"/>
            </a:pPr>
            <a:r>
              <a:rPr lang="en-US" sz="2100" dirty="0" smtClean="0">
                <a:latin typeface="Times New Roman" pitchFamily="18" charset="0"/>
                <a:cs typeface="Times New Roman" pitchFamily="18" charset="0"/>
              </a:rPr>
              <a:t>Foreign Aid</a:t>
            </a:r>
          </a:p>
          <a:p>
            <a:pPr marL="571500" lvl="0" indent="-571500" algn="just">
              <a:buNone/>
            </a:pPr>
            <a:r>
              <a:rPr lang="en-US" sz="2100" b="1" dirty="0" smtClean="0">
                <a:latin typeface="Times New Roman" pitchFamily="18" charset="0"/>
                <a:cs typeface="Times New Roman" pitchFamily="18" charset="0"/>
              </a:rPr>
              <a:t>C. Propaganda: </a:t>
            </a:r>
            <a:r>
              <a:rPr lang="en-US" sz="2100" dirty="0" smtClean="0">
                <a:latin typeface="Times New Roman" pitchFamily="18" charset="0"/>
                <a:cs typeface="Times New Roman" pitchFamily="18" charset="0"/>
              </a:rPr>
              <a:t>Frankel has defined propaganda as the “systematic attempt to affect the minds, emotions, and actions of a given group for a specific public purpose”. Propaganda involves the art of statesmanship. It allows persuading others on the justness of their goals to secure national interest. Proliferation of Internet has enhanced the scope of propaganda. Social websites are used to mould the public opinion.</a:t>
            </a:r>
            <a:endParaRPr lang="en-US" sz="2100" b="1" dirty="0" smtClean="0">
              <a:latin typeface="Times New Roman" pitchFamily="18" charset="0"/>
              <a:cs typeface="Times New Roman" pitchFamily="18" charset="0"/>
            </a:endParaRPr>
          </a:p>
          <a:p>
            <a:pPr marL="571500" indent="-571500" algn="just">
              <a:buNone/>
            </a:pPr>
            <a:r>
              <a:rPr lang="en-US" sz="2100" b="1" dirty="0" smtClean="0">
                <a:latin typeface="Times New Roman" pitchFamily="18" charset="0"/>
                <a:cs typeface="Times New Roman" pitchFamily="18" charset="0"/>
              </a:rPr>
              <a:t>D. Terrorism (sabotage), and</a:t>
            </a:r>
          </a:p>
          <a:p>
            <a:pPr marL="571500" indent="-571500" algn="just">
              <a:buNone/>
            </a:pPr>
            <a:r>
              <a:rPr lang="en-US" sz="2100" b="1" dirty="0" smtClean="0">
                <a:latin typeface="Times New Roman" pitchFamily="18" charset="0"/>
                <a:cs typeface="Times New Roman" pitchFamily="18" charset="0"/>
              </a:rPr>
              <a:t>E.  Use of force (war) or  Military Aid</a:t>
            </a:r>
          </a:p>
          <a:p>
            <a:pPr algn="just">
              <a:buNone/>
            </a:pPr>
            <a:endParaRPr lang="en-US" sz="2100" b="1" u="sng" dirty="0" smtClean="0">
              <a:latin typeface="Times New Roman" pitchFamily="18" charset="0"/>
              <a:cs typeface="Times New Roman" pitchFamily="18" charset="0"/>
            </a:endParaRPr>
          </a:p>
          <a:p>
            <a:pPr algn="just">
              <a:buFont typeface="Wingdings" pitchFamily="2" charset="2"/>
              <a:buChar char="v"/>
            </a:pPr>
            <a:endParaRPr lang="en-US" sz="2100" b="1" u="sng" dirty="0" smtClean="0">
              <a:latin typeface="Times New Roman" pitchFamily="18" charset="0"/>
              <a:cs typeface="Times New Roman" pitchFamily="18" charset="0"/>
            </a:endParaRPr>
          </a:p>
          <a:p>
            <a:pPr algn="just">
              <a:buNone/>
            </a:pPr>
            <a:endParaRPr lang="en-US" sz="2100" u="sng"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Autofit/>
          </a:bodyPr>
          <a:lstStyle/>
          <a:p>
            <a:pPr algn="just">
              <a:buNone/>
            </a:pPr>
            <a:r>
              <a:rPr lang="en-US" sz="2600" b="1" dirty="0" smtClean="0">
                <a:latin typeface="Times New Roman" pitchFamily="18" charset="0"/>
                <a:cs typeface="Times New Roman" pitchFamily="18" charset="0"/>
              </a:rPr>
              <a:t>5.6.6. </a:t>
            </a:r>
            <a:r>
              <a:rPr lang="en-US" sz="2600" b="1" u="sng" dirty="0" smtClean="0">
                <a:latin typeface="Times New Roman" pitchFamily="18" charset="0"/>
                <a:cs typeface="Times New Roman" pitchFamily="18" charset="0"/>
              </a:rPr>
              <a:t>Rules of Effective Diplomacy</a:t>
            </a:r>
          </a:p>
          <a:p>
            <a:pPr algn="just">
              <a:buFont typeface="Wingdings" pitchFamily="2" charset="2"/>
              <a:buChar char="ü"/>
            </a:pPr>
            <a:r>
              <a:rPr lang="en-US" sz="2600" b="1" u="sng" dirty="0" smtClean="0">
                <a:latin typeface="Times New Roman" pitchFamily="18" charset="0"/>
                <a:cs typeface="Times New Roman" pitchFamily="18" charset="0"/>
              </a:rPr>
              <a:t>Be realistic</a:t>
            </a:r>
            <a:r>
              <a:rPr lang="en-US" sz="2600" dirty="0" smtClean="0">
                <a:latin typeface="Times New Roman" pitchFamily="18" charset="0"/>
                <a:cs typeface="Times New Roman" pitchFamily="18" charset="0"/>
              </a:rPr>
              <a:t>: It is important to have goals that much your ability to achieve them. </a:t>
            </a:r>
          </a:p>
          <a:p>
            <a:pPr algn="just">
              <a:buFont typeface="Wingdings" pitchFamily="2" charset="2"/>
              <a:buChar char="ü"/>
            </a:pPr>
            <a:r>
              <a:rPr lang="en-US" sz="2600" b="1" u="sng" dirty="0" smtClean="0">
                <a:latin typeface="Times New Roman" pitchFamily="18" charset="0"/>
                <a:cs typeface="Times New Roman" pitchFamily="18" charset="0"/>
              </a:rPr>
              <a:t>Be careful about what you say</a:t>
            </a:r>
            <a:r>
              <a:rPr lang="en-US" sz="2600" dirty="0" smtClean="0">
                <a:latin typeface="Times New Roman" pitchFamily="18" charset="0"/>
                <a:cs typeface="Times New Roman" pitchFamily="18" charset="0"/>
              </a:rPr>
              <a:t>: The experienced diplomats plans out and weighs words carefully. </a:t>
            </a:r>
          </a:p>
          <a:p>
            <a:pPr algn="just">
              <a:buFont typeface="Wingdings" pitchFamily="2" charset="2"/>
              <a:buChar char="ü"/>
            </a:pPr>
            <a:r>
              <a:rPr lang="en-US" sz="2600" dirty="0" smtClean="0">
                <a:latin typeface="Times New Roman" pitchFamily="18" charset="0"/>
                <a:cs typeface="Times New Roman" pitchFamily="18" charset="0"/>
              </a:rPr>
              <a:t> </a:t>
            </a:r>
            <a:r>
              <a:rPr lang="en-US" sz="2600" b="1" u="sng" dirty="0" smtClean="0">
                <a:latin typeface="Times New Roman" pitchFamily="18" charset="0"/>
                <a:cs typeface="Times New Roman" pitchFamily="18" charset="0"/>
              </a:rPr>
              <a:t>Seek common ground</a:t>
            </a:r>
            <a:r>
              <a:rPr lang="en-US" sz="2600" dirty="0" smtClean="0">
                <a:latin typeface="Times New Roman" pitchFamily="18" charset="0"/>
                <a:cs typeface="Times New Roman" pitchFamily="18" charset="0"/>
              </a:rPr>
              <a:t>: Dispute begins negotiations; finds common ground ends them successfully. </a:t>
            </a:r>
          </a:p>
          <a:p>
            <a:pPr algn="just">
              <a:buFont typeface="Wingdings" pitchFamily="2" charset="2"/>
              <a:buChar char="ü"/>
            </a:pPr>
            <a:r>
              <a:rPr lang="en-US" sz="2600" b="1" u="sng" dirty="0" smtClean="0">
                <a:latin typeface="Times New Roman" pitchFamily="18" charset="0"/>
                <a:cs typeface="Times New Roman" pitchFamily="18" charset="0"/>
              </a:rPr>
              <a:t>Understand the other side</a:t>
            </a:r>
            <a:r>
              <a:rPr lang="en-US" sz="2600" dirty="0" smtClean="0">
                <a:latin typeface="Times New Roman" pitchFamily="18" charset="0"/>
                <a:cs typeface="Times New Roman" pitchFamily="18" charset="0"/>
              </a:rPr>
              <a:t>: One is to appreciate an opponent’s perspective even if you do not agree with it. </a:t>
            </a:r>
          </a:p>
          <a:p>
            <a:pPr algn="just">
              <a:buFont typeface="Wingdings" pitchFamily="2" charset="2"/>
              <a:buChar char="ü"/>
            </a:pPr>
            <a:r>
              <a:rPr lang="en-US" sz="2600" dirty="0" smtClean="0">
                <a:latin typeface="Times New Roman" pitchFamily="18" charset="0"/>
                <a:cs typeface="Times New Roman" pitchFamily="18" charset="0"/>
              </a:rPr>
              <a:t> </a:t>
            </a:r>
            <a:r>
              <a:rPr lang="en-US" sz="2600" b="1" u="sng" dirty="0" smtClean="0">
                <a:latin typeface="Times New Roman" pitchFamily="18" charset="0"/>
                <a:cs typeface="Times New Roman" pitchFamily="18" charset="0"/>
              </a:rPr>
              <a:t>Be patient</a:t>
            </a:r>
            <a:r>
              <a:rPr lang="en-US" sz="2600" dirty="0" smtClean="0">
                <a:latin typeface="Times New Roman" pitchFamily="18" charset="0"/>
                <a:cs typeface="Times New Roman" pitchFamily="18" charset="0"/>
              </a:rPr>
              <a:t>: Being overly anxious can lead to concessions that are unwise and may convey weakness to an opponent. </a:t>
            </a:r>
          </a:p>
          <a:p>
            <a:pPr algn="just">
              <a:buFont typeface="Wingdings" pitchFamily="2" charset="2"/>
              <a:buChar char="ü"/>
            </a:pPr>
            <a:r>
              <a:rPr lang="en-US" sz="2600" dirty="0" smtClean="0">
                <a:latin typeface="Times New Roman" pitchFamily="18" charset="0"/>
                <a:cs typeface="Times New Roman" pitchFamily="18" charset="0"/>
              </a:rPr>
              <a:t> </a:t>
            </a:r>
            <a:r>
              <a:rPr lang="en-US" sz="2600" b="1" u="sng" dirty="0" smtClean="0">
                <a:latin typeface="Times New Roman" pitchFamily="18" charset="0"/>
                <a:cs typeface="Times New Roman" pitchFamily="18" charset="0"/>
              </a:rPr>
              <a:t>Leave avenues of retreat open</a:t>
            </a:r>
            <a:r>
              <a:rPr lang="en-US" sz="2600" dirty="0" smtClean="0">
                <a:latin typeface="Times New Roman" pitchFamily="18" charset="0"/>
                <a:cs typeface="Times New Roman" pitchFamily="18" charset="0"/>
              </a:rPr>
              <a:t>: it is obvious that even a rat will fight if trapped in a corner. The same is often true for countries. Call it honor, saving face, or prestige; it is important to leave yourself and your opponent an “out”. </a:t>
            </a:r>
          </a:p>
          <a:p>
            <a:pPr algn="just">
              <a:buNone/>
            </a:pPr>
            <a:endParaRPr lang="en-US" sz="2400" b="1" u="sng" dirty="0" smtClean="0">
              <a:latin typeface="Times New Roman" pitchFamily="18" charset="0"/>
              <a:cs typeface="Times New Roman" pitchFamily="18" charset="0"/>
            </a:endParaRPr>
          </a:p>
          <a:p>
            <a:pPr algn="just">
              <a:buNone/>
            </a:pPr>
            <a:endParaRPr lang="en-US" sz="2400" u="sng"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Font typeface="Wingdings" pitchFamily="2" charset="2"/>
              <a:buChar char="q"/>
            </a:pPr>
            <a:r>
              <a:rPr lang="en-US" sz="2000" b="1" i="1" dirty="0" smtClean="0">
                <a:solidFill>
                  <a:srgbClr val="00B050"/>
                </a:solidFill>
                <a:latin typeface="Times New Roman" pitchFamily="18" charset="0"/>
                <a:ea typeface="Calibri"/>
                <a:cs typeface="Times New Roman" pitchFamily="18" charset="0"/>
              </a:rPr>
              <a:t>Overview of Foreign Policy of Ethiopia</a:t>
            </a:r>
          </a:p>
          <a:p>
            <a:pPr marL="0" indent="0" algn="just">
              <a:buNone/>
            </a:pPr>
            <a:r>
              <a:rPr lang="en-US" sz="2000" b="1" i="1" dirty="0" smtClean="0">
                <a:solidFill>
                  <a:srgbClr val="00B0F0"/>
                </a:solidFill>
                <a:latin typeface="Times New Roman" pitchFamily="18" charset="0"/>
                <a:ea typeface="Calibri"/>
                <a:cs typeface="Times New Roman" pitchFamily="18" charset="0"/>
              </a:rPr>
              <a:t>1. Foreign Policy during </a:t>
            </a:r>
            <a:r>
              <a:rPr lang="en-US" sz="2000" b="1" i="1" dirty="0" err="1" smtClean="0">
                <a:solidFill>
                  <a:srgbClr val="00B0F0"/>
                </a:solidFill>
                <a:latin typeface="Times New Roman" pitchFamily="18" charset="0"/>
                <a:ea typeface="Calibri"/>
                <a:cs typeface="Times New Roman" pitchFamily="18" charset="0"/>
              </a:rPr>
              <a:t>Tewodros</a:t>
            </a:r>
            <a:r>
              <a:rPr lang="en-US" sz="2000" b="1" i="1" dirty="0" smtClean="0">
                <a:solidFill>
                  <a:srgbClr val="00B0F0"/>
                </a:solidFill>
                <a:latin typeface="Times New Roman" pitchFamily="18" charset="0"/>
                <a:ea typeface="Calibri"/>
                <a:cs typeface="Times New Roman" pitchFamily="18" charset="0"/>
              </a:rPr>
              <a:t> II (1855-1868)</a:t>
            </a:r>
          </a:p>
          <a:p>
            <a:pPr algn="just">
              <a:buFont typeface="Wingdings" pitchFamily="2" charset="2"/>
              <a:buChar char="ü"/>
            </a:pPr>
            <a:r>
              <a:rPr lang="en-US" sz="2000" dirty="0" smtClean="0">
                <a:latin typeface="Times New Roman" pitchFamily="18" charset="0"/>
                <a:ea typeface="Calibri"/>
                <a:cs typeface="Times New Roman" pitchFamily="18" charset="0"/>
              </a:rPr>
              <a:t>Although the Ethiopian state traces its history back to more than 3000 years, the modern imperial state did not begin to emerge until the middle of 19</a:t>
            </a:r>
            <a:r>
              <a:rPr lang="en-US" sz="2000" baseline="30000" dirty="0" smtClean="0">
                <a:latin typeface="Times New Roman" pitchFamily="18" charset="0"/>
                <a:ea typeface="Calibri"/>
                <a:cs typeface="Times New Roman" pitchFamily="18" charset="0"/>
              </a:rPr>
              <a:t>th</a:t>
            </a:r>
            <a:r>
              <a:rPr lang="en-US" sz="2000" dirty="0" smtClean="0">
                <a:latin typeface="Times New Roman" pitchFamily="18" charset="0"/>
                <a:ea typeface="Calibri"/>
                <a:cs typeface="Times New Roman" pitchFamily="18" charset="0"/>
              </a:rPr>
              <a:t> century. </a:t>
            </a:r>
          </a:p>
          <a:p>
            <a:pPr algn="just">
              <a:buFont typeface="Wingdings" pitchFamily="2" charset="2"/>
              <a:buChar char="ü"/>
            </a:pPr>
            <a:r>
              <a:rPr lang="en-US" sz="2000" dirty="0" smtClean="0">
                <a:latin typeface="Times New Roman" pitchFamily="18" charset="0"/>
                <a:ea typeface="Calibri"/>
                <a:cs typeface="Times New Roman" pitchFamily="18" charset="0"/>
              </a:rPr>
              <a:t>Throughout his reign </a:t>
            </a:r>
            <a:r>
              <a:rPr lang="en-US" sz="2000" b="1" i="1" dirty="0" smtClean="0">
                <a:latin typeface="Times New Roman" pitchFamily="18" charset="0"/>
                <a:ea typeface="Calibri"/>
                <a:cs typeface="Times New Roman" pitchFamily="18" charset="0"/>
              </a:rPr>
              <a:t>Emperor </a:t>
            </a:r>
            <a:r>
              <a:rPr lang="en-US" sz="2000" b="1" i="1" dirty="0" err="1" smtClean="0">
                <a:latin typeface="Times New Roman" pitchFamily="18" charset="0"/>
                <a:ea typeface="Calibri"/>
                <a:cs typeface="Times New Roman" pitchFamily="18" charset="0"/>
              </a:rPr>
              <a:t>Tewodros</a:t>
            </a:r>
            <a:r>
              <a:rPr lang="en-US" sz="2000" i="1" dirty="0" smtClean="0">
                <a:latin typeface="Times New Roman" pitchFamily="18" charset="0"/>
                <a:ea typeface="Calibri"/>
                <a:cs typeface="Times New Roman" pitchFamily="18" charset="0"/>
              </a:rPr>
              <a:t> </a:t>
            </a:r>
            <a:r>
              <a:rPr lang="en-US" sz="2000" dirty="0" smtClean="0">
                <a:latin typeface="Times New Roman" pitchFamily="18" charset="0"/>
                <a:ea typeface="Calibri"/>
                <a:cs typeface="Times New Roman" pitchFamily="18" charset="0"/>
              </a:rPr>
              <a:t>tried to develop a dynamic foreign policy that reached out beyond the Horn Region.</a:t>
            </a:r>
          </a:p>
          <a:p>
            <a:pPr algn="just">
              <a:buFont typeface="Wingdings" pitchFamily="2" charset="2"/>
              <a:buChar char="ü"/>
            </a:pPr>
            <a:r>
              <a:rPr lang="en-US" sz="2000" dirty="0" smtClean="0">
                <a:latin typeface="Times New Roman" pitchFamily="18" charset="0"/>
                <a:ea typeface="Calibri"/>
                <a:cs typeface="Times New Roman" pitchFamily="18" charset="0"/>
              </a:rPr>
              <a:t>The emperor attempted to establish his diplomatic relations to fight his immediate enemies. </a:t>
            </a:r>
          </a:p>
          <a:p>
            <a:pPr algn="just">
              <a:buFont typeface="Wingdings" pitchFamily="2" charset="2"/>
              <a:buChar char="ü"/>
            </a:pPr>
            <a:r>
              <a:rPr lang="en-US" sz="2000" dirty="0" smtClean="0">
                <a:solidFill>
                  <a:prstClr val="black"/>
                </a:solidFill>
                <a:latin typeface="Times New Roman"/>
                <a:ea typeface="Times New Roman"/>
              </a:rPr>
              <a:t>As </a:t>
            </a:r>
            <a:r>
              <a:rPr lang="en-US" sz="2000" dirty="0">
                <a:solidFill>
                  <a:prstClr val="black"/>
                </a:solidFill>
                <a:latin typeface="Times New Roman"/>
                <a:ea typeface="Times New Roman"/>
              </a:rPr>
              <a:t>Keller has put it “he appealed specifically to </a:t>
            </a:r>
            <a:r>
              <a:rPr lang="en-US" sz="2000" b="1" i="1" dirty="0">
                <a:solidFill>
                  <a:prstClr val="black"/>
                </a:solidFill>
                <a:latin typeface="Times New Roman"/>
                <a:ea typeface="Times New Roman"/>
              </a:rPr>
              <a:t>Britain, France and </a:t>
            </a:r>
            <a:r>
              <a:rPr lang="en-US" sz="2000" b="1" i="1" dirty="0" smtClean="0">
                <a:solidFill>
                  <a:prstClr val="black"/>
                </a:solidFill>
                <a:latin typeface="Times New Roman"/>
                <a:ea typeface="Times New Roman"/>
              </a:rPr>
              <a:t>Russia.</a:t>
            </a:r>
            <a:r>
              <a:rPr lang="en-US" sz="2000" dirty="0" smtClean="0">
                <a:solidFill>
                  <a:prstClr val="black"/>
                </a:solidFill>
                <a:latin typeface="Times New Roman"/>
                <a:ea typeface="Times New Roman"/>
              </a:rPr>
              <a:t> </a:t>
            </a:r>
          </a:p>
          <a:p>
            <a:pPr algn="just">
              <a:buFont typeface="Wingdings" pitchFamily="2" charset="2"/>
              <a:buChar char="ü"/>
            </a:pPr>
            <a:r>
              <a:rPr lang="en-US" sz="2000" dirty="0" smtClean="0">
                <a:solidFill>
                  <a:prstClr val="black"/>
                </a:solidFill>
                <a:latin typeface="Times New Roman"/>
                <a:ea typeface="Times New Roman"/>
              </a:rPr>
              <a:t>But he was died 1868 at the battle of m </a:t>
            </a:r>
            <a:r>
              <a:rPr lang="en-US" sz="2000" dirty="0" err="1" smtClean="0">
                <a:solidFill>
                  <a:prstClr val="black"/>
                </a:solidFill>
                <a:latin typeface="Times New Roman"/>
                <a:ea typeface="Times New Roman"/>
              </a:rPr>
              <a:t>Mekedela</a:t>
            </a:r>
            <a:r>
              <a:rPr lang="en-US" sz="2000" dirty="0" smtClean="0">
                <a:solidFill>
                  <a:prstClr val="black"/>
                </a:solidFill>
                <a:latin typeface="Times New Roman"/>
                <a:ea typeface="Times New Roman"/>
              </a:rPr>
              <a:t> when he was fight with British solders. </a:t>
            </a:r>
          </a:p>
          <a:p>
            <a:pPr lvl="0" algn="just">
              <a:buNone/>
            </a:pPr>
            <a:r>
              <a:rPr lang="en-US" sz="2000" b="1" dirty="0">
                <a:solidFill>
                  <a:srgbClr val="4F81BD"/>
                </a:solidFill>
                <a:latin typeface="Times New Roman" pitchFamily="18" charset="0"/>
                <a:ea typeface="Times New Roman"/>
                <a:cs typeface="Times New Roman" pitchFamily="18" charset="0"/>
              </a:rPr>
              <a:t>2. Foreign Policy during </a:t>
            </a:r>
            <a:r>
              <a:rPr lang="en-US" sz="2000" b="1" dirty="0" err="1">
                <a:solidFill>
                  <a:srgbClr val="4F81BD"/>
                </a:solidFill>
                <a:latin typeface="Times New Roman" pitchFamily="18" charset="0"/>
                <a:ea typeface="Times New Roman"/>
                <a:cs typeface="Times New Roman" pitchFamily="18" charset="0"/>
              </a:rPr>
              <a:t>Yohannes</a:t>
            </a:r>
            <a:r>
              <a:rPr lang="en-US" sz="2000" b="1" dirty="0">
                <a:solidFill>
                  <a:srgbClr val="4F81BD"/>
                </a:solidFill>
                <a:latin typeface="Times New Roman" pitchFamily="18" charset="0"/>
                <a:ea typeface="Times New Roman"/>
                <a:cs typeface="Times New Roman" pitchFamily="18" charset="0"/>
              </a:rPr>
              <a:t> IV (1872-1889)</a:t>
            </a:r>
          </a:p>
          <a:p>
            <a:pPr lvl="0" algn="just">
              <a:buFont typeface="Wingdings" pitchFamily="2" charset="2"/>
              <a:buChar char="ü"/>
            </a:pPr>
            <a:r>
              <a:rPr lang="en-US" sz="2000" dirty="0">
                <a:solidFill>
                  <a:prstClr val="black"/>
                </a:solidFill>
                <a:latin typeface="Times New Roman" pitchFamily="18" charset="0"/>
                <a:ea typeface="Calibri"/>
                <a:cs typeface="Times New Roman" pitchFamily="18" charset="0"/>
              </a:rPr>
              <a:t>Indeed Egypt tried to put a serious security threat having its motive was to control the source of </a:t>
            </a:r>
            <a:r>
              <a:rPr lang="en-US" sz="2000" b="1" i="1" dirty="0">
                <a:solidFill>
                  <a:prstClr val="black"/>
                </a:solidFill>
                <a:latin typeface="Times New Roman" pitchFamily="18" charset="0"/>
                <a:ea typeface="Calibri"/>
                <a:cs typeface="Times New Roman" pitchFamily="18" charset="0"/>
              </a:rPr>
              <a:t>Blue Nile. </a:t>
            </a:r>
          </a:p>
          <a:p>
            <a:pPr lvl="0" algn="just">
              <a:buFont typeface="Wingdings" pitchFamily="2" charset="2"/>
              <a:buChar char="ü"/>
            </a:pPr>
            <a:r>
              <a:rPr lang="en-US" sz="2000" dirty="0">
                <a:solidFill>
                  <a:prstClr val="black"/>
                </a:solidFill>
                <a:latin typeface="Times New Roman" pitchFamily="18" charset="0"/>
                <a:ea typeface="Calibri"/>
                <a:cs typeface="Times New Roman" pitchFamily="18" charset="0"/>
              </a:rPr>
              <a:t>However, were not successful as Egypt faced subsequent defeat both in 1875 and 1876 at the </a:t>
            </a:r>
            <a:r>
              <a:rPr lang="en-US" sz="2000" b="1" i="1" dirty="0" err="1">
                <a:solidFill>
                  <a:prstClr val="black"/>
                </a:solidFill>
                <a:latin typeface="Times New Roman" pitchFamily="18" charset="0"/>
                <a:ea typeface="Calibri"/>
                <a:cs typeface="Times New Roman" pitchFamily="18" charset="0"/>
              </a:rPr>
              <a:t>Batle</a:t>
            </a:r>
            <a:r>
              <a:rPr lang="en-US" sz="2000" b="1" i="1" dirty="0">
                <a:solidFill>
                  <a:prstClr val="black"/>
                </a:solidFill>
                <a:latin typeface="Times New Roman" pitchFamily="18" charset="0"/>
                <a:ea typeface="Calibri"/>
                <a:cs typeface="Times New Roman" pitchFamily="18" charset="0"/>
              </a:rPr>
              <a:t> of </a:t>
            </a:r>
            <a:r>
              <a:rPr lang="en-US" sz="2000" b="1" i="1" dirty="0" err="1">
                <a:solidFill>
                  <a:prstClr val="black"/>
                </a:solidFill>
                <a:latin typeface="Times New Roman" pitchFamily="18" charset="0"/>
                <a:ea typeface="Calibri"/>
                <a:cs typeface="Times New Roman" pitchFamily="18" charset="0"/>
              </a:rPr>
              <a:t>Gundet</a:t>
            </a:r>
            <a:r>
              <a:rPr lang="en-US" sz="2000" b="1" i="1" dirty="0">
                <a:solidFill>
                  <a:prstClr val="black"/>
                </a:solidFill>
                <a:latin typeface="Times New Roman" pitchFamily="18" charset="0"/>
                <a:ea typeface="Calibri"/>
                <a:cs typeface="Times New Roman" pitchFamily="18" charset="0"/>
              </a:rPr>
              <a:t> and </a:t>
            </a:r>
            <a:r>
              <a:rPr lang="en-US" sz="2000" b="1" i="1" dirty="0" err="1">
                <a:solidFill>
                  <a:prstClr val="black"/>
                </a:solidFill>
                <a:latin typeface="Times New Roman" pitchFamily="18" charset="0"/>
                <a:ea typeface="Calibri"/>
                <a:cs typeface="Times New Roman" pitchFamily="18" charset="0"/>
              </a:rPr>
              <a:t>Gura</a:t>
            </a:r>
            <a:r>
              <a:rPr lang="en-US" sz="2000" b="1" i="1" dirty="0">
                <a:solidFill>
                  <a:prstClr val="black"/>
                </a:solidFill>
                <a:latin typeface="Times New Roman" pitchFamily="18" charset="0"/>
                <a:ea typeface="Calibri"/>
                <a:cs typeface="Times New Roman" pitchFamily="18" charset="0"/>
              </a:rPr>
              <a:t> </a:t>
            </a:r>
            <a:r>
              <a:rPr lang="en-US" sz="2000" dirty="0">
                <a:solidFill>
                  <a:prstClr val="black"/>
                </a:solidFill>
                <a:latin typeface="Times New Roman" pitchFamily="18" charset="0"/>
                <a:ea typeface="Calibri"/>
                <a:cs typeface="Times New Roman" pitchFamily="18" charset="0"/>
              </a:rPr>
              <a:t>respectively.</a:t>
            </a:r>
          </a:p>
          <a:p>
            <a:pPr lvl="0" algn="just">
              <a:buFont typeface="Wingdings" pitchFamily="2" charset="2"/>
              <a:buChar char="ü"/>
            </a:pPr>
            <a:r>
              <a:rPr lang="en-US" sz="2000" dirty="0">
                <a:solidFill>
                  <a:prstClr val="black"/>
                </a:solidFill>
                <a:latin typeface="Times New Roman" pitchFamily="18" charset="0"/>
                <a:ea typeface="Calibri"/>
                <a:cs typeface="Times New Roman" pitchFamily="18" charset="0"/>
              </a:rPr>
              <a:t> In addition to Muslim threat, the emperor saw European expansionism as greater threat to the survival of the country which has turned out to be real as </a:t>
            </a:r>
            <a:r>
              <a:rPr lang="en-US" sz="2000" b="1" dirty="0">
                <a:solidFill>
                  <a:prstClr val="black"/>
                </a:solidFill>
                <a:latin typeface="Times New Roman" pitchFamily="18" charset="0"/>
                <a:ea typeface="Calibri"/>
                <a:cs typeface="Times New Roman" pitchFamily="18" charset="0"/>
              </a:rPr>
              <a:t>Italy</a:t>
            </a:r>
            <a:r>
              <a:rPr lang="en-US" sz="2000" dirty="0">
                <a:solidFill>
                  <a:prstClr val="black"/>
                </a:solidFill>
                <a:latin typeface="Times New Roman" pitchFamily="18" charset="0"/>
                <a:ea typeface="Calibri"/>
                <a:cs typeface="Times New Roman" pitchFamily="18" charset="0"/>
              </a:rPr>
              <a:t> got a foot hold at the port of </a:t>
            </a:r>
            <a:r>
              <a:rPr lang="en-US" sz="2000" b="1" dirty="0" err="1">
                <a:solidFill>
                  <a:prstClr val="black"/>
                </a:solidFill>
                <a:latin typeface="Times New Roman" pitchFamily="18" charset="0"/>
                <a:ea typeface="Calibri"/>
                <a:cs typeface="Times New Roman" pitchFamily="18" charset="0"/>
              </a:rPr>
              <a:t>Massawa</a:t>
            </a:r>
            <a:r>
              <a:rPr lang="en-US" sz="2000" b="1" dirty="0">
                <a:solidFill>
                  <a:prstClr val="black"/>
                </a:solidFill>
                <a:latin typeface="Times New Roman" pitchFamily="18" charset="0"/>
                <a:ea typeface="Calibri"/>
                <a:cs typeface="Times New Roman" pitchFamily="18" charset="0"/>
              </a:rPr>
              <a:t> in 1885</a:t>
            </a:r>
            <a:r>
              <a:rPr lang="en-US" sz="2000" dirty="0">
                <a:solidFill>
                  <a:srgbClr val="FFFF00"/>
                </a:solidFill>
                <a:latin typeface="Times New Roman" pitchFamily="18" charset="0"/>
                <a:ea typeface="Calibri"/>
                <a:cs typeface="Times New Roman" pitchFamily="18" charset="0"/>
              </a:rPr>
              <a:t>.</a:t>
            </a:r>
          </a:p>
          <a:p>
            <a:pPr lvl="0" algn="just">
              <a:spcBef>
                <a:spcPts val="0"/>
              </a:spcBef>
              <a:buFont typeface="Wingdings" pitchFamily="2" charset="2"/>
              <a:buChar char="Ø"/>
            </a:pPr>
            <a:r>
              <a:rPr lang="en-US" sz="2000" dirty="0">
                <a:solidFill>
                  <a:prstClr val="black"/>
                </a:solidFill>
                <a:latin typeface="Times New Roman"/>
                <a:ea typeface="Times New Roman"/>
              </a:rPr>
              <a:t>However, the emperor died fighting with the </a:t>
            </a:r>
            <a:r>
              <a:rPr lang="en-US" sz="2000" b="1" i="1" dirty="0">
                <a:solidFill>
                  <a:prstClr val="black"/>
                </a:solidFill>
                <a:latin typeface="Times New Roman"/>
                <a:ea typeface="Times New Roman"/>
              </a:rPr>
              <a:t>“</a:t>
            </a:r>
            <a:r>
              <a:rPr lang="en-US" sz="2000" b="1" i="1" dirty="0" err="1">
                <a:solidFill>
                  <a:prstClr val="black"/>
                </a:solidFill>
                <a:latin typeface="Times New Roman"/>
                <a:ea typeface="Times New Roman"/>
              </a:rPr>
              <a:t>Mahadists</a:t>
            </a:r>
            <a:r>
              <a:rPr lang="en-US" sz="2000" b="1" i="1" dirty="0">
                <a:solidFill>
                  <a:prstClr val="black"/>
                </a:solidFill>
                <a:latin typeface="Times New Roman"/>
                <a:ea typeface="Times New Roman"/>
              </a:rPr>
              <a:t>”. </a:t>
            </a:r>
            <a:endParaRPr lang="en-US" sz="2000" b="1" i="1" dirty="0">
              <a:solidFill>
                <a:srgbClr val="FFFF00"/>
              </a:solidFill>
              <a:latin typeface="Times New Roman" pitchFamily="18" charset="0"/>
              <a:cs typeface="Times New Roman" pitchFamily="18" charset="0"/>
            </a:endParaRPr>
          </a:p>
          <a:p>
            <a:pPr marL="0" indent="0" algn="just">
              <a:buNone/>
            </a:pPr>
            <a:endParaRPr lang="en-US" sz="2400" u="sng" dirty="0">
              <a:solidFill>
                <a:prstClr val="black"/>
              </a:solidFill>
              <a:latin typeface="Times New Roman"/>
              <a:ea typeface="Times New Roman"/>
            </a:endParaRPr>
          </a:p>
          <a:p>
            <a:pPr algn="just">
              <a:buNone/>
            </a:pPr>
            <a:endParaRPr lang="en-US" sz="2400" u="sng" dirty="0">
              <a:solidFill>
                <a:prstClr val="black"/>
              </a:solidFill>
              <a:latin typeface="Times New Roman"/>
              <a:ea typeface="Times New Roman"/>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457200" lvl="1" indent="0" algn="just">
              <a:buNone/>
            </a:pPr>
            <a:r>
              <a:rPr lang="en-US" b="1" dirty="0" smtClean="0">
                <a:solidFill>
                  <a:prstClr val="black"/>
                </a:solidFill>
                <a:latin typeface="Times New Roman" pitchFamily="18" charset="0"/>
                <a:ea typeface="Times New Roman"/>
                <a:cs typeface="Times New Roman" pitchFamily="18" charset="0"/>
              </a:rPr>
              <a:t>5.2. Actors </a:t>
            </a:r>
            <a:r>
              <a:rPr lang="en-US" b="1" dirty="0">
                <a:solidFill>
                  <a:prstClr val="black"/>
                </a:solidFill>
                <a:latin typeface="Times New Roman" pitchFamily="18" charset="0"/>
                <a:ea typeface="Times New Roman"/>
                <a:cs typeface="Times New Roman" pitchFamily="18" charset="0"/>
              </a:rPr>
              <a:t>of International </a:t>
            </a:r>
            <a:r>
              <a:rPr lang="en-US" b="1" dirty="0" smtClean="0">
                <a:solidFill>
                  <a:prstClr val="black"/>
                </a:solidFill>
                <a:latin typeface="Times New Roman" pitchFamily="18" charset="0"/>
                <a:ea typeface="Times New Roman"/>
                <a:cs typeface="Times New Roman" pitchFamily="18" charset="0"/>
              </a:rPr>
              <a:t>Relations</a:t>
            </a:r>
          </a:p>
          <a:p>
            <a:pPr marL="457200" lvl="1" indent="0" algn="just">
              <a:buFont typeface="Wingdings" pitchFamily="2" charset="2"/>
              <a:buChar char="v"/>
            </a:pPr>
            <a:r>
              <a:rPr lang="en-US" dirty="0" smtClean="0">
                <a:solidFill>
                  <a:prstClr val="black"/>
                </a:solidFill>
                <a:latin typeface="Times New Roman" pitchFamily="18" charset="0"/>
                <a:ea typeface="Times New Roman"/>
                <a:cs typeface="Times New Roman" pitchFamily="18" charset="0"/>
              </a:rPr>
              <a:t>What are </a:t>
            </a:r>
            <a:r>
              <a:rPr lang="en-US" b="1" u="sng" dirty="0" smtClean="0">
                <a:solidFill>
                  <a:schemeClr val="accent1"/>
                </a:solidFill>
                <a:latin typeface="Times New Roman" pitchFamily="18" charset="0"/>
                <a:ea typeface="Times New Roman"/>
                <a:cs typeface="Times New Roman" pitchFamily="18" charset="0"/>
              </a:rPr>
              <a:t>Actors</a:t>
            </a:r>
            <a:r>
              <a:rPr lang="en-US" b="1" dirty="0" smtClean="0">
                <a:solidFill>
                  <a:prstClr val="black"/>
                </a:solidFill>
                <a:latin typeface="Times New Roman" pitchFamily="18" charset="0"/>
                <a:ea typeface="Times New Roman"/>
                <a:cs typeface="Times New Roman" pitchFamily="18" charset="0"/>
              </a:rPr>
              <a:t> in IR?</a:t>
            </a:r>
          </a:p>
          <a:p>
            <a:pPr marL="457200" lvl="1" indent="0" algn="just">
              <a:buFont typeface="Wingdings" pitchFamily="2" charset="2"/>
              <a:buChar char="ü"/>
            </a:pPr>
            <a:r>
              <a:rPr lang="en-US" dirty="0" smtClean="0">
                <a:solidFill>
                  <a:prstClr val="black"/>
                </a:solidFill>
                <a:latin typeface="Times New Roman" pitchFamily="18" charset="0"/>
                <a:ea typeface="Times New Roman"/>
                <a:cs typeface="Times New Roman" pitchFamily="18" charset="0"/>
              </a:rPr>
              <a:t>Actor can be defined as a </a:t>
            </a:r>
            <a:r>
              <a:rPr lang="en-US" b="1" dirty="0" smtClean="0">
                <a:solidFill>
                  <a:srgbClr val="00B0F0"/>
                </a:solidFill>
                <a:latin typeface="Times New Roman" pitchFamily="18" charset="0"/>
                <a:ea typeface="Times New Roman"/>
                <a:cs typeface="Times New Roman" pitchFamily="18" charset="0"/>
              </a:rPr>
              <a:t>person or entity </a:t>
            </a:r>
            <a:r>
              <a:rPr lang="en-US" dirty="0" smtClean="0">
                <a:solidFill>
                  <a:prstClr val="black"/>
                </a:solidFill>
                <a:latin typeface="Times New Roman" pitchFamily="18" charset="0"/>
                <a:ea typeface="Times New Roman"/>
                <a:cs typeface="Times New Roman" pitchFamily="18" charset="0"/>
              </a:rPr>
              <a:t>with the capacity of having an impact in international relations.</a:t>
            </a:r>
            <a:endParaRPr lang="en-US" dirty="0">
              <a:solidFill>
                <a:prstClr val="black"/>
              </a:solidFill>
              <a:latin typeface="Times New Roman" pitchFamily="18" charset="0"/>
              <a:ea typeface="Times New Roman"/>
              <a:cs typeface="Times New Roman" pitchFamily="18" charset="0"/>
            </a:endParaRPr>
          </a:p>
          <a:p>
            <a:pPr lvl="1" algn="just">
              <a:buFont typeface="Wingdings" pitchFamily="2" charset="2"/>
              <a:buChar char="Ø"/>
            </a:pPr>
            <a:r>
              <a:rPr lang="en-US" dirty="0" smtClean="0">
                <a:solidFill>
                  <a:prstClr val="black"/>
                </a:solidFill>
                <a:latin typeface="Times New Roman" pitchFamily="18" charset="0"/>
                <a:ea typeface="Times New Roman"/>
                <a:cs typeface="Times New Roman" pitchFamily="18" charset="0"/>
              </a:rPr>
              <a:t>Actors of International Relation categorized into </a:t>
            </a:r>
            <a:r>
              <a:rPr lang="en-US" b="1" u="sng" dirty="0" smtClean="0">
                <a:solidFill>
                  <a:prstClr val="black"/>
                </a:solidFill>
                <a:latin typeface="Times New Roman" pitchFamily="18" charset="0"/>
                <a:ea typeface="Times New Roman"/>
                <a:cs typeface="Times New Roman" pitchFamily="18" charset="0"/>
              </a:rPr>
              <a:t>two.</a:t>
            </a:r>
          </a:p>
          <a:p>
            <a:pPr lvl="1" algn="just">
              <a:buFont typeface="Wingdings" pitchFamily="2" charset="2"/>
              <a:buChar char="Ø"/>
            </a:pPr>
            <a:r>
              <a:rPr lang="en-US" dirty="0" smtClean="0">
                <a:solidFill>
                  <a:prstClr val="black"/>
                </a:solidFill>
                <a:latin typeface="Times New Roman" pitchFamily="18" charset="0"/>
                <a:ea typeface="Times New Roman"/>
                <a:cs typeface="Times New Roman" pitchFamily="18" charset="0"/>
              </a:rPr>
              <a:t>These are:-</a:t>
            </a:r>
          </a:p>
          <a:p>
            <a:pPr marL="971550" lvl="1" indent="-514350" algn="just">
              <a:buAutoNum type="arabicPeriod"/>
            </a:pPr>
            <a:r>
              <a:rPr lang="en-US" b="1" dirty="0" smtClean="0">
                <a:solidFill>
                  <a:prstClr val="black"/>
                </a:solidFill>
                <a:latin typeface="Times New Roman" pitchFamily="18" charset="0"/>
                <a:ea typeface="Times New Roman"/>
                <a:cs typeface="Times New Roman" pitchFamily="18" charset="0"/>
              </a:rPr>
              <a:t>State </a:t>
            </a:r>
            <a:r>
              <a:rPr lang="en-US" dirty="0" smtClean="0">
                <a:solidFill>
                  <a:prstClr val="black"/>
                </a:solidFill>
                <a:latin typeface="Times New Roman" pitchFamily="18" charset="0"/>
                <a:ea typeface="Times New Roman"/>
                <a:cs typeface="Times New Roman" pitchFamily="18" charset="0"/>
              </a:rPr>
              <a:t>(nations themselves, the leaders of those nations) </a:t>
            </a:r>
            <a:r>
              <a:rPr lang="en-US" b="1" dirty="0" smtClean="0">
                <a:solidFill>
                  <a:prstClr val="black"/>
                </a:solidFill>
                <a:latin typeface="Times New Roman" pitchFamily="18" charset="0"/>
                <a:ea typeface="Times New Roman"/>
                <a:cs typeface="Times New Roman" pitchFamily="18" charset="0"/>
              </a:rPr>
              <a:t>and </a:t>
            </a:r>
          </a:p>
          <a:p>
            <a:pPr marL="971550" lvl="1" indent="-514350" algn="just">
              <a:buAutoNum type="arabicPeriod"/>
            </a:pPr>
            <a:r>
              <a:rPr lang="en-US" b="1" dirty="0" smtClean="0">
                <a:solidFill>
                  <a:prstClr val="black"/>
                </a:solidFill>
                <a:latin typeface="Times New Roman" pitchFamily="18" charset="0"/>
                <a:ea typeface="Times New Roman"/>
                <a:cs typeface="Times New Roman" pitchFamily="18" charset="0"/>
              </a:rPr>
              <a:t>Non-State Actors:- under non-state actor there are </a:t>
            </a:r>
          </a:p>
          <a:p>
            <a:pPr marL="1371600" lvl="2" indent="-514350" algn="just">
              <a:buFont typeface="Wingdings" pitchFamily="2" charset="2"/>
              <a:buChar char="ü"/>
            </a:pPr>
            <a:r>
              <a:rPr lang="en-US" sz="2800" dirty="0" smtClean="0">
                <a:latin typeface="Times New Roman" pitchFamily="18" charset="0"/>
                <a:ea typeface="Calibri"/>
                <a:cs typeface="Times New Roman" pitchFamily="18" charset="0"/>
              </a:rPr>
              <a:t>Demotic</a:t>
            </a:r>
            <a:r>
              <a:rPr lang="en-US" sz="2800" spc="-10" dirty="0" smtClean="0">
                <a:latin typeface="Times New Roman" pitchFamily="18" charset="0"/>
                <a:ea typeface="Calibri"/>
                <a:cs typeface="Times New Roman" pitchFamily="18" charset="0"/>
              </a:rPr>
              <a:t> </a:t>
            </a:r>
            <a:r>
              <a:rPr lang="en-US" sz="2800" dirty="0" smtClean="0">
                <a:latin typeface="Times New Roman" pitchFamily="18" charset="0"/>
                <a:ea typeface="Calibri"/>
                <a:cs typeface="Times New Roman" pitchFamily="18" charset="0"/>
              </a:rPr>
              <a:t>Actors &amp;</a:t>
            </a:r>
            <a:r>
              <a:rPr lang="en-US" sz="2800" dirty="0" smtClean="0">
                <a:latin typeface="Times New Roman" pitchFamily="18" charset="0"/>
                <a:cs typeface="Times New Roman" pitchFamily="18" charset="0"/>
              </a:rPr>
              <a:t> </a:t>
            </a:r>
          </a:p>
          <a:p>
            <a:pPr marL="1371600" lvl="2" indent="-514350" algn="just">
              <a:buFont typeface="Wingdings" pitchFamily="2" charset="2"/>
              <a:buChar char="ü"/>
            </a:pPr>
            <a:r>
              <a:rPr lang="en-US" sz="2800" dirty="0" smtClean="0">
                <a:latin typeface="Times New Roman" pitchFamily="18" charset="0"/>
                <a:cs typeface="Times New Roman" pitchFamily="18" charset="0"/>
              </a:rPr>
              <a:t>Transnational Actors</a:t>
            </a:r>
            <a:endParaRPr lang="en-US" sz="2800" dirty="0" smtClean="0">
              <a:latin typeface="Times New Roman" pitchFamily="18" charset="0"/>
              <a:ea typeface="Times New Roman"/>
              <a:cs typeface="Times New Roman" pitchFamily="18" charset="0"/>
            </a:endParaRPr>
          </a:p>
        </p:txBody>
      </p:sp>
    </p:spTree>
    <p:extLst>
      <p:ext uri="{BB962C8B-B14F-4D97-AF65-F5344CB8AC3E}">
        <p14:creationId xmlns="" xmlns:p14="http://schemas.microsoft.com/office/powerpoint/2010/main" val="2509493213"/>
      </p:ext>
    </p:extLst>
  </p:cSld>
  <p:clrMapOvr>
    <a:masterClrMapping/>
  </p:clrMapOvr>
  <p:transition advTm="436"/>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514350" indent="-514350" algn="just">
              <a:buAutoNum type="arabicPeriod" startAt="3"/>
            </a:pPr>
            <a:r>
              <a:rPr lang="en-US" sz="2600" b="1" dirty="0" smtClean="0">
                <a:solidFill>
                  <a:srgbClr val="4F81BD"/>
                </a:solidFill>
                <a:latin typeface="Times New Roman" pitchFamily="18" charset="0"/>
                <a:ea typeface="Times New Roman"/>
                <a:cs typeface="Times New Roman" pitchFamily="18" charset="0"/>
              </a:rPr>
              <a:t>Foreign Policy during </a:t>
            </a:r>
            <a:r>
              <a:rPr lang="en-US" sz="2600" b="1" dirty="0" err="1" smtClean="0">
                <a:solidFill>
                  <a:srgbClr val="4F81BD"/>
                </a:solidFill>
                <a:latin typeface="Times New Roman" pitchFamily="18" charset="0"/>
                <a:ea typeface="Times New Roman"/>
                <a:cs typeface="Times New Roman" pitchFamily="18" charset="0"/>
              </a:rPr>
              <a:t>Menelik</a:t>
            </a:r>
            <a:r>
              <a:rPr lang="en-US" sz="2600" b="1" dirty="0" smtClean="0">
                <a:solidFill>
                  <a:srgbClr val="4F81BD"/>
                </a:solidFill>
                <a:latin typeface="Times New Roman" pitchFamily="18" charset="0"/>
                <a:ea typeface="Times New Roman"/>
                <a:cs typeface="Times New Roman" pitchFamily="18" charset="0"/>
              </a:rPr>
              <a:t> II (1889-93)</a:t>
            </a:r>
          </a:p>
          <a:p>
            <a:pPr algn="just">
              <a:buFont typeface="Wingdings" pitchFamily="2" charset="2"/>
              <a:buChar char="ü"/>
            </a:pPr>
            <a:r>
              <a:rPr lang="en-US" sz="2600" dirty="0" err="1" smtClean="0">
                <a:latin typeface="Times New Roman" pitchFamily="18" charset="0"/>
                <a:ea typeface="Calibri"/>
                <a:cs typeface="Times New Roman" pitchFamily="18" charset="0"/>
              </a:rPr>
              <a:t>Menelik</a:t>
            </a:r>
            <a:r>
              <a:rPr lang="en-US" sz="2600" dirty="0" smtClean="0">
                <a:latin typeface="Times New Roman" pitchFamily="18" charset="0"/>
                <a:ea typeface="Calibri"/>
                <a:cs typeface="Times New Roman" pitchFamily="18" charset="0"/>
              </a:rPr>
              <a:t> was the </a:t>
            </a:r>
            <a:r>
              <a:rPr lang="en-US" sz="2600" b="1" i="1" dirty="0" smtClean="0">
                <a:latin typeface="Times New Roman" pitchFamily="18" charset="0"/>
                <a:ea typeface="Calibri"/>
                <a:cs typeface="Times New Roman" pitchFamily="18" charset="0"/>
              </a:rPr>
              <a:t>King of </a:t>
            </a:r>
            <a:r>
              <a:rPr lang="en-US" sz="2600" b="1" i="1" dirty="0" err="1" smtClean="0">
                <a:latin typeface="Times New Roman" pitchFamily="18" charset="0"/>
                <a:ea typeface="Calibri"/>
                <a:cs typeface="Times New Roman" pitchFamily="18" charset="0"/>
              </a:rPr>
              <a:t>Shoa</a:t>
            </a:r>
            <a:r>
              <a:rPr lang="en-US" sz="2600" dirty="0" smtClean="0">
                <a:latin typeface="Times New Roman" pitchFamily="18" charset="0"/>
                <a:ea typeface="Calibri"/>
                <a:cs typeface="Times New Roman" pitchFamily="18" charset="0"/>
              </a:rPr>
              <a:t> region before his coronation as the Kings of Kings of Ethiopia. </a:t>
            </a:r>
          </a:p>
          <a:p>
            <a:pPr algn="just">
              <a:buFont typeface="Wingdings" pitchFamily="2" charset="2"/>
              <a:buChar char="ü"/>
            </a:pPr>
            <a:r>
              <a:rPr lang="en-US" sz="2600" dirty="0" smtClean="0">
                <a:latin typeface="Times New Roman" pitchFamily="18" charset="0"/>
                <a:ea typeface="Calibri"/>
                <a:cs typeface="Times New Roman" pitchFamily="18" charset="0"/>
              </a:rPr>
              <a:t>Before the death of </a:t>
            </a:r>
            <a:r>
              <a:rPr lang="en-US" sz="2600" dirty="0" err="1" smtClean="0">
                <a:latin typeface="Times New Roman" pitchFamily="18" charset="0"/>
                <a:ea typeface="Calibri"/>
                <a:cs typeface="Times New Roman" pitchFamily="18" charset="0"/>
              </a:rPr>
              <a:t>Yohannes</a:t>
            </a:r>
            <a:r>
              <a:rPr lang="en-US" sz="2600" dirty="0" smtClean="0">
                <a:latin typeface="Times New Roman" pitchFamily="18" charset="0"/>
                <a:ea typeface="Calibri"/>
                <a:cs typeface="Times New Roman" pitchFamily="18" charset="0"/>
              </a:rPr>
              <a:t> Italy had good diplomatic relation with </a:t>
            </a:r>
            <a:r>
              <a:rPr lang="en-US" sz="2600" dirty="0" err="1" smtClean="0">
                <a:latin typeface="Times New Roman" pitchFamily="18" charset="0"/>
                <a:ea typeface="Calibri"/>
                <a:cs typeface="Times New Roman" pitchFamily="18" charset="0"/>
              </a:rPr>
              <a:t>Menelik</a:t>
            </a:r>
            <a:r>
              <a:rPr lang="en-US" sz="2600" dirty="0" smtClean="0">
                <a:latin typeface="Times New Roman" pitchFamily="18" charset="0"/>
                <a:ea typeface="Calibri"/>
                <a:cs typeface="Times New Roman" pitchFamily="18" charset="0"/>
              </a:rPr>
              <a:t> with the objective of weakening its immediate enemy in the North, </a:t>
            </a:r>
            <a:r>
              <a:rPr lang="en-US" sz="2600" dirty="0" err="1" smtClean="0">
                <a:latin typeface="Times New Roman" pitchFamily="18" charset="0"/>
                <a:ea typeface="Calibri"/>
                <a:cs typeface="Times New Roman" pitchFamily="18" charset="0"/>
              </a:rPr>
              <a:t>Yohannes</a:t>
            </a:r>
            <a:r>
              <a:rPr lang="en-US" sz="2600" dirty="0" smtClean="0">
                <a:latin typeface="Times New Roman" pitchFamily="18" charset="0"/>
                <a:ea typeface="Calibri"/>
                <a:cs typeface="Times New Roman" pitchFamily="18" charset="0"/>
              </a:rPr>
              <a:t>. </a:t>
            </a:r>
          </a:p>
          <a:p>
            <a:pPr algn="just">
              <a:buFont typeface="Wingdings" pitchFamily="2" charset="2"/>
              <a:buChar char="ü"/>
            </a:pPr>
            <a:r>
              <a:rPr lang="en-US" sz="2600" dirty="0" err="1" smtClean="0">
                <a:latin typeface="Times New Roman" pitchFamily="18" charset="0"/>
                <a:ea typeface="Calibri"/>
                <a:cs typeface="Times New Roman" pitchFamily="18" charset="0"/>
              </a:rPr>
              <a:t>Menilik</a:t>
            </a:r>
            <a:r>
              <a:rPr lang="en-US" sz="2600" dirty="0" smtClean="0">
                <a:latin typeface="Times New Roman" pitchFamily="18" charset="0"/>
                <a:ea typeface="Calibri"/>
                <a:cs typeface="Times New Roman" pitchFamily="18" charset="0"/>
              </a:rPr>
              <a:t> comfortably exploited the opportunity to consolidate his power, perhaps to deter </a:t>
            </a:r>
            <a:r>
              <a:rPr lang="en-US" sz="2600" dirty="0" err="1" smtClean="0">
                <a:latin typeface="Times New Roman" pitchFamily="18" charset="0"/>
                <a:ea typeface="Calibri"/>
                <a:cs typeface="Times New Roman" pitchFamily="18" charset="0"/>
              </a:rPr>
              <a:t>Yohannes</a:t>
            </a:r>
            <a:r>
              <a:rPr lang="en-US" sz="2600" dirty="0" smtClean="0">
                <a:latin typeface="Times New Roman" pitchFamily="18" charset="0"/>
                <a:ea typeface="Calibri"/>
                <a:cs typeface="Times New Roman" pitchFamily="18" charset="0"/>
              </a:rPr>
              <a:t> and bolster its expansionist policy to the south which </a:t>
            </a:r>
            <a:r>
              <a:rPr lang="en-US" sz="2600" dirty="0" smtClean="0">
                <a:latin typeface="Times New Roman"/>
                <a:ea typeface="Times New Roman"/>
              </a:rPr>
              <a:t>had disappointed </a:t>
            </a:r>
            <a:r>
              <a:rPr lang="en-US" sz="2600" dirty="0" err="1" smtClean="0">
                <a:latin typeface="Times New Roman"/>
                <a:ea typeface="Times New Roman"/>
              </a:rPr>
              <a:t>Yohannes</a:t>
            </a:r>
            <a:r>
              <a:rPr lang="en-US" sz="2600" dirty="0" smtClean="0">
                <a:latin typeface="Times New Roman"/>
                <a:ea typeface="Times New Roman"/>
              </a:rPr>
              <a:t> as witnessed by the absence of </a:t>
            </a:r>
            <a:r>
              <a:rPr lang="en-US" sz="2600" dirty="0" err="1" smtClean="0">
                <a:latin typeface="Times New Roman"/>
                <a:ea typeface="Times New Roman"/>
              </a:rPr>
              <a:t>Menelik</a:t>
            </a:r>
            <a:r>
              <a:rPr lang="en-US" sz="2600" dirty="0" smtClean="0">
                <a:latin typeface="Times New Roman"/>
                <a:ea typeface="Times New Roman"/>
              </a:rPr>
              <a:t> from participation in the war against </a:t>
            </a:r>
            <a:r>
              <a:rPr lang="en-US" sz="2600" dirty="0" err="1" smtClean="0">
                <a:latin typeface="Times New Roman"/>
                <a:ea typeface="Times New Roman"/>
              </a:rPr>
              <a:t>Mahadists</a:t>
            </a:r>
            <a:r>
              <a:rPr lang="en-US" sz="2600" dirty="0" smtClean="0">
                <a:latin typeface="Times New Roman"/>
                <a:ea typeface="Times New Roman"/>
              </a:rPr>
              <a:t>.</a:t>
            </a:r>
          </a:p>
          <a:p>
            <a:pPr algn="just">
              <a:buFont typeface="Wingdings" pitchFamily="2" charset="2"/>
              <a:buChar char="ü"/>
            </a:pPr>
            <a:r>
              <a:rPr lang="en-US" sz="2600" dirty="0" smtClean="0">
                <a:latin typeface="Times New Roman" pitchFamily="18" charset="0"/>
                <a:ea typeface="Calibri"/>
                <a:cs typeface="Times New Roman" pitchFamily="18" charset="0"/>
              </a:rPr>
              <a:t>Following the death of </a:t>
            </a:r>
            <a:r>
              <a:rPr lang="en-US" sz="2600" dirty="0" err="1" smtClean="0">
                <a:latin typeface="Times New Roman" pitchFamily="18" charset="0"/>
                <a:ea typeface="Calibri"/>
                <a:cs typeface="Times New Roman" pitchFamily="18" charset="0"/>
              </a:rPr>
              <a:t>Yohannes</a:t>
            </a:r>
            <a:r>
              <a:rPr lang="en-US" sz="2600" dirty="0" smtClean="0">
                <a:latin typeface="Times New Roman" pitchFamily="18" charset="0"/>
                <a:ea typeface="Calibri"/>
                <a:cs typeface="Times New Roman" pitchFamily="18" charset="0"/>
              </a:rPr>
              <a:t>, however, Italy continued to be the main challenge in the North other colonial powers surrounding all four corners of the country as the scramble of Africa was heightened.</a:t>
            </a:r>
            <a:r>
              <a:rPr lang="en-US" sz="2600" dirty="0" smtClean="0">
                <a:ea typeface="Calibri"/>
                <a:cs typeface="Times New Roman"/>
              </a:rPr>
              <a:t> </a:t>
            </a:r>
            <a:r>
              <a:rPr lang="en-US" sz="2600" b="1" i="1" dirty="0" smtClean="0">
                <a:latin typeface="Times New Roman" pitchFamily="18" charset="0"/>
                <a:ea typeface="Calibri"/>
                <a:cs typeface="Times New Roman" pitchFamily="18" charset="0"/>
              </a:rPr>
              <a:t>(Hold of </a:t>
            </a:r>
            <a:r>
              <a:rPr lang="en-US" sz="2600" b="1" i="1" dirty="0" err="1" smtClean="0">
                <a:latin typeface="Times New Roman" pitchFamily="18" charset="0"/>
                <a:ea typeface="Calibri"/>
                <a:cs typeface="Times New Roman" pitchFamily="18" charset="0"/>
              </a:rPr>
              <a:t>Bogess</a:t>
            </a:r>
            <a:r>
              <a:rPr lang="en-US" sz="2600" b="1" i="1" dirty="0" smtClean="0">
                <a:latin typeface="Times New Roman" pitchFamily="18" charset="0"/>
                <a:ea typeface="Calibri"/>
                <a:cs typeface="Times New Roman" pitchFamily="18" charset="0"/>
              </a:rPr>
              <a:t>, later named Eritrea, and </a:t>
            </a:r>
            <a:r>
              <a:rPr lang="en-US" sz="2600" b="1" i="1" dirty="0" err="1" smtClean="0">
                <a:latin typeface="Times New Roman" pitchFamily="18" charset="0"/>
                <a:ea typeface="Calibri"/>
                <a:cs typeface="Times New Roman" pitchFamily="18" charset="0"/>
              </a:rPr>
              <a:t>Missawa</a:t>
            </a:r>
            <a:r>
              <a:rPr lang="en-US" sz="2600" b="1" i="1" dirty="0" smtClean="0">
                <a:latin typeface="Times New Roman" pitchFamily="18" charset="0"/>
                <a:ea typeface="Calibri"/>
                <a:cs typeface="Times New Roman" pitchFamily="18" charset="0"/>
              </a:rPr>
              <a:t>).</a:t>
            </a:r>
            <a:endParaRPr lang="en-US" sz="2600" u="sng" dirty="0">
              <a:latin typeface="Times New Roman"/>
              <a:ea typeface="Times New Roman"/>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Font typeface="Wingdings" pitchFamily="2" charset="2"/>
              <a:buChar char="q"/>
            </a:pPr>
            <a:r>
              <a:rPr lang="en-US" sz="2600" dirty="0" smtClean="0">
                <a:latin typeface="Times New Roman" pitchFamily="18" charset="0"/>
                <a:ea typeface="Calibri"/>
                <a:cs typeface="Times New Roman" pitchFamily="18" charset="0"/>
              </a:rPr>
              <a:t>The emperor followed double track diplomacy to contain or reverse Italy’s expansion and maintain the territorial integrity of his country.</a:t>
            </a:r>
          </a:p>
          <a:p>
            <a:pPr marL="457200" indent="-457200" algn="just">
              <a:buFont typeface="+mj-lt"/>
              <a:buAutoNum type="arabicParenR"/>
            </a:pPr>
            <a:r>
              <a:rPr lang="en-US" sz="2600" dirty="0" smtClean="0">
                <a:latin typeface="Times New Roman" pitchFamily="18" charset="0"/>
                <a:ea typeface="Calibri"/>
                <a:cs typeface="Times New Roman" pitchFamily="18" charset="0"/>
              </a:rPr>
              <a:t>On the one hand, he entered many treaties and agreements to solve the challenge amicably.</a:t>
            </a:r>
            <a:r>
              <a:rPr lang="en-US" sz="2600" dirty="0" smtClean="0">
                <a:ea typeface="Calibri"/>
                <a:cs typeface="Times New Roman"/>
              </a:rPr>
              <a:t> </a:t>
            </a:r>
            <a:r>
              <a:rPr lang="en-US" sz="2600" b="1" i="1" dirty="0" smtClean="0">
                <a:ea typeface="Calibri"/>
                <a:cs typeface="Times New Roman"/>
              </a:rPr>
              <a:t>(The ‘</a:t>
            </a:r>
            <a:r>
              <a:rPr lang="en-US" sz="2600" b="1" i="1" dirty="0" err="1" smtClean="0">
                <a:ea typeface="Calibri"/>
                <a:cs typeface="Times New Roman"/>
              </a:rPr>
              <a:t>Wuchalle</a:t>
            </a:r>
            <a:r>
              <a:rPr lang="en-US" sz="2600" b="1" i="1" dirty="0" smtClean="0">
                <a:ea typeface="Calibri"/>
                <a:cs typeface="Times New Roman"/>
              </a:rPr>
              <a:t>’ treaty).</a:t>
            </a:r>
            <a:endParaRPr lang="en-US" sz="2600" b="1" i="1" dirty="0" smtClean="0">
              <a:latin typeface="Times New Roman" pitchFamily="18" charset="0"/>
              <a:ea typeface="Calibri"/>
              <a:cs typeface="Times New Roman" pitchFamily="18" charset="0"/>
            </a:endParaRPr>
          </a:p>
          <a:p>
            <a:pPr marL="457200" indent="-457200" algn="just">
              <a:buFont typeface="+mj-lt"/>
              <a:buAutoNum type="arabicParenR"/>
            </a:pPr>
            <a:r>
              <a:rPr lang="en-US" sz="2600" dirty="0" smtClean="0">
                <a:latin typeface="Times New Roman"/>
                <a:ea typeface="Times New Roman"/>
              </a:rPr>
              <a:t>On the other hand the emperor was preparing himself by accumulating military ammunitions to defend the aggression from any side of colonial powers, British, French and of course Italy.</a:t>
            </a:r>
            <a:endParaRPr lang="en-US" sz="2600" dirty="0" smtClean="0">
              <a:latin typeface="Times New Roman" pitchFamily="18" charset="0"/>
              <a:ea typeface="Calibri"/>
              <a:cs typeface="Times New Roman" pitchFamily="18" charset="0"/>
            </a:endParaRPr>
          </a:p>
          <a:p>
            <a:pPr algn="just">
              <a:buFont typeface="Wingdings" pitchFamily="2" charset="2"/>
              <a:buChar char="q"/>
            </a:pPr>
            <a:r>
              <a:rPr lang="en-US" sz="2600" dirty="0" smtClean="0">
                <a:latin typeface="Times New Roman" pitchFamily="18" charset="0"/>
                <a:ea typeface="Calibri"/>
                <a:cs typeface="Times New Roman" pitchFamily="18" charset="0"/>
              </a:rPr>
              <a:t>However, the emperor’s diplomatic endeavor with Italy failed to result in peace due to Italy’s misinterpretation of the controversial article 17 of the </a:t>
            </a:r>
            <a:r>
              <a:rPr lang="en-US" sz="2600" i="1" dirty="0" smtClean="0">
                <a:latin typeface="Times New Roman" pitchFamily="18" charset="0"/>
                <a:ea typeface="Calibri"/>
                <a:cs typeface="Times New Roman" pitchFamily="18" charset="0"/>
              </a:rPr>
              <a:t>‘</a:t>
            </a:r>
            <a:r>
              <a:rPr lang="en-US" sz="2600" i="1" dirty="0" err="1" smtClean="0">
                <a:latin typeface="Times New Roman" pitchFamily="18" charset="0"/>
                <a:ea typeface="Calibri"/>
                <a:cs typeface="Times New Roman" pitchFamily="18" charset="0"/>
              </a:rPr>
              <a:t>Wuchalle</a:t>
            </a:r>
            <a:r>
              <a:rPr lang="en-US" sz="2600" i="1" dirty="0" smtClean="0">
                <a:latin typeface="Times New Roman" pitchFamily="18" charset="0"/>
                <a:ea typeface="Calibri"/>
                <a:cs typeface="Times New Roman" pitchFamily="18" charset="0"/>
              </a:rPr>
              <a:t>’ </a:t>
            </a:r>
            <a:r>
              <a:rPr lang="en-US" sz="2600" dirty="0" smtClean="0">
                <a:latin typeface="Times New Roman" pitchFamily="18" charset="0"/>
                <a:ea typeface="Calibri"/>
                <a:cs typeface="Times New Roman" pitchFamily="18" charset="0"/>
              </a:rPr>
              <a:t>treaty. </a:t>
            </a:r>
          </a:p>
          <a:p>
            <a:pPr algn="just">
              <a:buFont typeface="Wingdings" pitchFamily="2" charset="2"/>
              <a:buChar char="q"/>
            </a:pPr>
            <a:r>
              <a:rPr lang="en-US" sz="2600" dirty="0" smtClean="0">
                <a:latin typeface="Times New Roman" pitchFamily="18" charset="0"/>
                <a:ea typeface="Calibri"/>
                <a:cs typeface="Times New Roman" pitchFamily="18" charset="0"/>
              </a:rPr>
              <a:t>In 1896, the emperor declared nation-wide war against Italy in defense of the territorial integrity and sovereignty of the century old nation.</a:t>
            </a:r>
            <a:endParaRPr lang="en-US" sz="2600" u="sng" dirty="0">
              <a:solidFill>
                <a:prstClr val="black"/>
              </a:solidFill>
              <a:latin typeface="Times New Roman"/>
              <a:ea typeface="Times New Roman"/>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None/>
            </a:pPr>
            <a:r>
              <a:rPr lang="en-US" sz="2600" b="1" i="1" dirty="0" smtClean="0">
                <a:solidFill>
                  <a:srgbClr val="00B0F0"/>
                </a:solidFill>
                <a:latin typeface="Times New Roman" pitchFamily="18" charset="0"/>
                <a:ea typeface="Calibri"/>
                <a:cs typeface="Times New Roman" pitchFamily="18" charset="0"/>
              </a:rPr>
              <a:t>4. Foreign Policy during Emperor </a:t>
            </a:r>
            <a:r>
              <a:rPr lang="en-US" sz="2600" b="1" i="1" dirty="0" err="1" smtClean="0">
                <a:solidFill>
                  <a:srgbClr val="00B0F0"/>
                </a:solidFill>
                <a:latin typeface="Times New Roman" pitchFamily="18" charset="0"/>
                <a:ea typeface="Calibri"/>
                <a:cs typeface="Times New Roman" pitchFamily="18" charset="0"/>
              </a:rPr>
              <a:t>Haile</a:t>
            </a:r>
            <a:r>
              <a:rPr lang="en-US" sz="2600" b="1" i="1" dirty="0" smtClean="0">
                <a:solidFill>
                  <a:srgbClr val="00B0F0"/>
                </a:solidFill>
                <a:latin typeface="Times New Roman" pitchFamily="18" charset="0"/>
                <a:ea typeface="Calibri"/>
                <a:cs typeface="Times New Roman" pitchFamily="18" charset="0"/>
              </a:rPr>
              <a:t> </a:t>
            </a:r>
            <a:r>
              <a:rPr lang="en-US" sz="2600" b="1" i="1" dirty="0" err="1" smtClean="0">
                <a:solidFill>
                  <a:srgbClr val="00B0F0"/>
                </a:solidFill>
                <a:latin typeface="Times New Roman" pitchFamily="18" charset="0"/>
                <a:ea typeface="Calibri"/>
                <a:cs typeface="Times New Roman" pitchFamily="18" charset="0"/>
              </a:rPr>
              <a:t>Selassie</a:t>
            </a:r>
            <a:r>
              <a:rPr lang="en-US" sz="2600" b="1" i="1" dirty="0" smtClean="0">
                <a:solidFill>
                  <a:srgbClr val="00B0F0"/>
                </a:solidFill>
                <a:latin typeface="Times New Roman" pitchFamily="18" charset="0"/>
                <a:ea typeface="Calibri"/>
                <a:cs typeface="Times New Roman" pitchFamily="18" charset="0"/>
              </a:rPr>
              <a:t> I (1916-1974)</a:t>
            </a:r>
          </a:p>
          <a:p>
            <a:pPr algn="just"/>
            <a:r>
              <a:rPr lang="en-US" sz="2600" dirty="0" err="1" smtClean="0">
                <a:latin typeface="Times New Roman" pitchFamily="18" charset="0"/>
                <a:ea typeface="Calibri"/>
                <a:cs typeface="Times New Roman" pitchFamily="18" charset="0"/>
              </a:rPr>
              <a:t>Menelik</a:t>
            </a:r>
            <a:r>
              <a:rPr lang="en-US" sz="2600" dirty="0" smtClean="0">
                <a:latin typeface="Times New Roman" pitchFamily="18" charset="0"/>
                <a:ea typeface="Calibri"/>
                <a:cs typeface="Times New Roman" pitchFamily="18" charset="0"/>
              </a:rPr>
              <a:t> died in 1913 and it was not until 1930 that the next strong emperor </a:t>
            </a:r>
            <a:r>
              <a:rPr lang="en-US" sz="2600" dirty="0" err="1" smtClean="0">
                <a:latin typeface="Times New Roman" pitchFamily="18" charset="0"/>
                <a:ea typeface="Calibri"/>
                <a:cs typeface="Times New Roman" pitchFamily="18" charset="0"/>
              </a:rPr>
              <a:t>Haile</a:t>
            </a:r>
            <a:r>
              <a:rPr lang="en-US" sz="2600" dirty="0" smtClean="0">
                <a:latin typeface="Times New Roman" pitchFamily="18" charset="0"/>
                <a:ea typeface="Calibri"/>
                <a:cs typeface="Times New Roman" pitchFamily="18" charset="0"/>
              </a:rPr>
              <a:t> </a:t>
            </a:r>
            <a:r>
              <a:rPr lang="en-US" sz="2600" dirty="0" err="1" smtClean="0">
                <a:latin typeface="Times New Roman" pitchFamily="18" charset="0"/>
                <a:ea typeface="Calibri"/>
                <a:cs typeface="Times New Roman" pitchFamily="18" charset="0"/>
              </a:rPr>
              <a:t>Selassie</a:t>
            </a:r>
            <a:r>
              <a:rPr lang="en-US" sz="2600" dirty="0" smtClean="0">
                <a:latin typeface="Times New Roman" pitchFamily="18" charset="0"/>
                <a:ea typeface="Calibri"/>
                <a:cs typeface="Times New Roman" pitchFamily="18" charset="0"/>
              </a:rPr>
              <a:t> I, assumed the throne. </a:t>
            </a:r>
          </a:p>
          <a:p>
            <a:pPr algn="just"/>
            <a:r>
              <a:rPr lang="en-US" sz="2600" dirty="0" smtClean="0">
                <a:latin typeface="Times New Roman" pitchFamily="18" charset="0"/>
                <a:ea typeface="Calibri"/>
                <a:cs typeface="Times New Roman" pitchFamily="18" charset="0"/>
              </a:rPr>
              <a:t>He was dedicated to the creation of a stronger, centralized and bureaucratic empire with unquestioned respect by the international community. </a:t>
            </a:r>
          </a:p>
          <a:p>
            <a:pPr algn="just"/>
            <a:r>
              <a:rPr lang="en-US" sz="2600" dirty="0" smtClean="0">
                <a:latin typeface="Times New Roman" pitchFamily="18" charset="0"/>
                <a:ea typeface="Calibri"/>
                <a:cs typeface="Times New Roman" pitchFamily="18" charset="0"/>
              </a:rPr>
              <a:t>In 1923, when as Regent to the Crown, </a:t>
            </a:r>
            <a:r>
              <a:rPr lang="en-US" sz="2600" dirty="0" err="1" smtClean="0">
                <a:latin typeface="Times New Roman" pitchFamily="18" charset="0"/>
                <a:ea typeface="Calibri"/>
                <a:cs typeface="Times New Roman" pitchFamily="18" charset="0"/>
              </a:rPr>
              <a:t>Teferi</a:t>
            </a:r>
            <a:r>
              <a:rPr lang="en-US" sz="2600" dirty="0" smtClean="0">
                <a:latin typeface="Times New Roman" pitchFamily="18" charset="0"/>
                <a:ea typeface="Calibri"/>
                <a:cs typeface="Times New Roman" pitchFamily="18" charset="0"/>
              </a:rPr>
              <a:t> </a:t>
            </a:r>
            <a:r>
              <a:rPr lang="en-US" sz="2600" dirty="0" err="1" smtClean="0">
                <a:latin typeface="Times New Roman" pitchFamily="18" charset="0"/>
                <a:ea typeface="Calibri"/>
                <a:cs typeface="Times New Roman" pitchFamily="18" charset="0"/>
              </a:rPr>
              <a:t>Mekonen</a:t>
            </a:r>
            <a:r>
              <a:rPr lang="en-US" sz="2600" dirty="0" smtClean="0">
                <a:latin typeface="Times New Roman" pitchFamily="18" charset="0"/>
                <a:ea typeface="Calibri"/>
                <a:cs typeface="Times New Roman" pitchFamily="18" charset="0"/>
              </a:rPr>
              <a:t>, facilitated Ethiopia’s entry to the </a:t>
            </a:r>
            <a:r>
              <a:rPr lang="en-US" sz="2600" b="1" i="1" dirty="0" smtClean="0">
                <a:solidFill>
                  <a:srgbClr val="00B0F0"/>
                </a:solidFill>
                <a:latin typeface="Times New Roman" pitchFamily="18" charset="0"/>
                <a:ea typeface="Calibri"/>
                <a:cs typeface="Times New Roman" pitchFamily="18" charset="0"/>
              </a:rPr>
              <a:t>League of Nations</a:t>
            </a:r>
            <a:r>
              <a:rPr lang="en-US" sz="2600" dirty="0" smtClean="0">
                <a:latin typeface="Times New Roman" pitchFamily="18" charset="0"/>
                <a:ea typeface="Calibri"/>
                <a:cs typeface="Times New Roman" pitchFamily="18" charset="0"/>
              </a:rPr>
              <a:t>.</a:t>
            </a:r>
          </a:p>
          <a:p>
            <a:pPr algn="just"/>
            <a:r>
              <a:rPr lang="en-US" sz="2600" dirty="0" smtClean="0">
                <a:latin typeface="Times New Roman" pitchFamily="18" charset="0"/>
                <a:ea typeface="Calibri"/>
                <a:cs typeface="Times New Roman" pitchFamily="18" charset="0"/>
              </a:rPr>
              <a:t>When the Italian Fascists finally invade Ethiopia between 1936 and 1941, the Emperor fled to London and established a government in exile. </a:t>
            </a:r>
          </a:p>
          <a:p>
            <a:pPr algn="just"/>
            <a:r>
              <a:rPr lang="en-US" sz="2600" dirty="0" smtClean="0">
                <a:latin typeface="Times New Roman" pitchFamily="18" charset="0"/>
                <a:ea typeface="Calibri"/>
                <a:cs typeface="Times New Roman" pitchFamily="18" charset="0"/>
              </a:rPr>
              <a:t>In the immediate post-war period, Ethiopia was extremely dependent on British military, economic and technical aid. </a:t>
            </a:r>
          </a:p>
          <a:p>
            <a:pPr algn="just"/>
            <a:r>
              <a:rPr lang="en-US" sz="2600" dirty="0" smtClean="0">
                <a:latin typeface="Times New Roman" pitchFamily="18" charset="0"/>
                <a:ea typeface="Calibri"/>
                <a:cs typeface="Times New Roman" pitchFamily="18" charset="0"/>
              </a:rPr>
              <a:t>British Military Aid was withdrawn in 1952, and the King moved quickly to firm up relations with the United States.</a:t>
            </a:r>
            <a:endParaRPr lang="en-US" sz="2600" dirty="0" smtClean="0">
              <a:latin typeface="Times New Roman" pitchFamily="18" charset="0"/>
              <a:cs typeface="Times New Roman" pitchFamily="18" charset="0"/>
            </a:endParaRPr>
          </a:p>
          <a:p>
            <a:pPr algn="just">
              <a:buNone/>
            </a:pPr>
            <a:endParaRPr lang="en-US" sz="2600" u="sng" dirty="0">
              <a:solidFill>
                <a:prstClr val="black"/>
              </a:solidFill>
              <a:latin typeface="Times New Roman"/>
              <a:ea typeface="Times New Roman"/>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r>
              <a:rPr lang="en-US" sz="2600" dirty="0" smtClean="0">
                <a:latin typeface="Times New Roman" pitchFamily="18" charset="0"/>
                <a:ea typeface="Calibri"/>
                <a:cs typeface="Times New Roman" pitchFamily="18" charset="0"/>
              </a:rPr>
              <a:t>Ethiopia also played significant role in Africa in fighting for </a:t>
            </a:r>
            <a:r>
              <a:rPr lang="en-US" sz="2600" b="1" i="1" dirty="0" smtClean="0">
                <a:latin typeface="Times New Roman" pitchFamily="18" charset="0"/>
                <a:ea typeface="Calibri"/>
                <a:cs typeface="Times New Roman" pitchFamily="18" charset="0"/>
              </a:rPr>
              <a:t>African independence</a:t>
            </a:r>
            <a:r>
              <a:rPr lang="en-US" sz="2600" dirty="0" smtClean="0">
                <a:latin typeface="Times New Roman" pitchFamily="18" charset="0"/>
                <a:ea typeface="Calibri"/>
                <a:cs typeface="Times New Roman" pitchFamily="18" charset="0"/>
              </a:rPr>
              <a:t> and to end </a:t>
            </a:r>
            <a:r>
              <a:rPr lang="en-US" sz="2600" b="1" i="1" dirty="0" smtClean="0">
                <a:latin typeface="Times New Roman" pitchFamily="18" charset="0"/>
                <a:ea typeface="Calibri"/>
                <a:cs typeface="Times New Roman" pitchFamily="18" charset="0"/>
              </a:rPr>
              <a:t>colonialism and apartheid</a:t>
            </a:r>
            <a:r>
              <a:rPr lang="en-US" sz="2600" dirty="0" smtClean="0">
                <a:latin typeface="Times New Roman" pitchFamily="18" charset="0"/>
                <a:ea typeface="Calibri"/>
                <a:cs typeface="Times New Roman" pitchFamily="18" charset="0"/>
              </a:rPr>
              <a:t>. </a:t>
            </a:r>
          </a:p>
          <a:p>
            <a:pPr algn="just"/>
            <a:r>
              <a:rPr lang="en-US" sz="2600" dirty="0" smtClean="0">
                <a:latin typeface="Times New Roman" pitchFamily="18" charset="0"/>
                <a:ea typeface="Calibri"/>
                <a:cs typeface="Times New Roman" pitchFamily="18" charset="0"/>
              </a:rPr>
              <a:t>In this manner, the emperor can be considered as one of the founding fathers of African Unification. </a:t>
            </a:r>
          </a:p>
          <a:p>
            <a:pPr algn="just"/>
            <a:r>
              <a:rPr lang="en-US" sz="2600" dirty="0" smtClean="0">
                <a:latin typeface="Times New Roman" pitchFamily="18" charset="0"/>
                <a:ea typeface="Calibri"/>
                <a:cs typeface="Times New Roman" pitchFamily="18" charset="0"/>
              </a:rPr>
              <a:t>The emperor’s strategic alliance with outside powers helped him to stay on power for decades.</a:t>
            </a:r>
          </a:p>
          <a:p>
            <a:pPr algn="just"/>
            <a:r>
              <a:rPr lang="en-US" sz="2600" dirty="0" smtClean="0">
                <a:latin typeface="Times New Roman" pitchFamily="18" charset="0"/>
                <a:ea typeface="Calibri"/>
                <a:cs typeface="Times New Roman" pitchFamily="18" charset="0"/>
              </a:rPr>
              <a:t>The emperor secured the territorial integrity of the country and also secured port through Eritrea, yet the abrogation of the UN imposed federation arrangement of Eritrea remained one of a foreign policy challenge to the military regime who came to power through coup </a:t>
            </a:r>
            <a:r>
              <a:rPr lang="en-US" sz="2600" dirty="0" err="1" smtClean="0">
                <a:latin typeface="Times New Roman" pitchFamily="18" charset="0"/>
                <a:ea typeface="Calibri"/>
                <a:cs typeface="Times New Roman" pitchFamily="18" charset="0"/>
              </a:rPr>
              <a:t>de’tat</a:t>
            </a:r>
            <a:r>
              <a:rPr lang="en-US" sz="2600" dirty="0" smtClean="0">
                <a:latin typeface="Times New Roman" pitchFamily="18" charset="0"/>
                <a:ea typeface="Calibri"/>
                <a:cs typeface="Times New Roman" pitchFamily="18" charset="0"/>
              </a:rPr>
              <a:t>. </a:t>
            </a:r>
            <a:endParaRPr lang="en-US" sz="2600" dirty="0">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96703" cy="6858000"/>
          </a:xfrm>
        </p:spPr>
        <p:txBody>
          <a:bodyPr>
            <a:noAutofit/>
          </a:bodyPr>
          <a:lstStyle/>
          <a:p>
            <a:pPr algn="just">
              <a:buNone/>
            </a:pPr>
            <a:r>
              <a:rPr lang="en-US" sz="2600" b="1" dirty="0" smtClean="0">
                <a:latin typeface="Times New Roman" pitchFamily="18" charset="0"/>
                <a:ea typeface="Calibri"/>
                <a:cs typeface="Times New Roman" pitchFamily="18" charset="0"/>
              </a:rPr>
              <a:t>5. Foreign Policy during the Military Government (1974—1991)</a:t>
            </a:r>
          </a:p>
          <a:p>
            <a:pPr algn="just"/>
            <a:r>
              <a:rPr lang="en-US" sz="2600" dirty="0" smtClean="0">
                <a:latin typeface="Times New Roman" pitchFamily="18" charset="0"/>
                <a:ea typeface="Calibri"/>
                <a:cs typeface="Times New Roman" pitchFamily="18" charset="0"/>
              </a:rPr>
              <a:t>The military regime that took control of state power in 1974 adopted a foreign policy largely oriented to </a:t>
            </a:r>
            <a:r>
              <a:rPr lang="en-US" sz="2600" b="1" i="1" dirty="0" smtClean="0">
                <a:latin typeface="Times New Roman" pitchFamily="18" charset="0"/>
                <a:ea typeface="Calibri"/>
                <a:cs typeface="Times New Roman" pitchFamily="18" charset="0"/>
              </a:rPr>
              <a:t>socialist ideology</a:t>
            </a:r>
            <a:r>
              <a:rPr lang="en-US" sz="2600" dirty="0" smtClean="0">
                <a:latin typeface="Times New Roman" pitchFamily="18" charset="0"/>
                <a:ea typeface="Calibri"/>
                <a:cs typeface="Times New Roman" pitchFamily="18" charset="0"/>
              </a:rPr>
              <a:t>. </a:t>
            </a:r>
          </a:p>
          <a:p>
            <a:pPr algn="just"/>
            <a:r>
              <a:rPr lang="en-US" sz="2600" dirty="0" smtClean="0">
                <a:latin typeface="Times New Roman" pitchFamily="18" charset="0"/>
                <a:ea typeface="Calibri"/>
                <a:cs typeface="Times New Roman" pitchFamily="18" charset="0"/>
              </a:rPr>
              <a:t>Since socialism was the guiding philosophy of the country, friendship and alliance with socialist countries of the world was considered as a viable strategy for realizing socialism at home and perhaps in the world.</a:t>
            </a:r>
          </a:p>
          <a:p>
            <a:pPr algn="just"/>
            <a:r>
              <a:rPr lang="en-US" sz="2600" dirty="0" smtClean="0">
                <a:latin typeface="Times New Roman" pitchFamily="18" charset="0"/>
                <a:ea typeface="Calibri"/>
                <a:cs typeface="Times New Roman" pitchFamily="18" charset="0"/>
              </a:rPr>
              <a:t>In this regard, the country was heavily dependent on military aid on the </a:t>
            </a:r>
            <a:r>
              <a:rPr lang="en-US" sz="2600" b="1" i="1" dirty="0" smtClean="0">
                <a:latin typeface="Times New Roman" pitchFamily="18" charset="0"/>
                <a:ea typeface="Calibri"/>
                <a:cs typeface="Times New Roman" pitchFamily="18" charset="0"/>
              </a:rPr>
              <a:t>Soviet Union</a:t>
            </a:r>
            <a:r>
              <a:rPr lang="en-US" sz="2600" dirty="0" smtClean="0">
                <a:latin typeface="Times New Roman" pitchFamily="18" charset="0"/>
                <a:ea typeface="Calibri"/>
                <a:cs typeface="Times New Roman" pitchFamily="18" charset="0"/>
              </a:rPr>
              <a:t> which prevented it from securing any kind of military and technical assistance from the US and other European countries. </a:t>
            </a:r>
          </a:p>
          <a:p>
            <a:pPr algn="just"/>
            <a:r>
              <a:rPr lang="en-US" sz="2600" dirty="0" smtClean="0">
                <a:latin typeface="Times New Roman" pitchFamily="18" charset="0"/>
                <a:ea typeface="Calibri"/>
                <a:cs typeface="Times New Roman" pitchFamily="18" charset="0"/>
              </a:rPr>
              <a:t>Internally Eritrean Liberation Front (ELF) launched military attack on the Ethiopian Army. </a:t>
            </a:r>
          </a:p>
          <a:p>
            <a:pPr algn="just"/>
            <a:r>
              <a:rPr lang="en-US" sz="2600" dirty="0" smtClean="0">
                <a:latin typeface="Times New Roman" pitchFamily="18" charset="0"/>
                <a:ea typeface="Calibri"/>
                <a:cs typeface="Times New Roman" pitchFamily="18" charset="0"/>
              </a:rPr>
              <a:t>Many external actors were involved in sponsoring the rebel group, including; </a:t>
            </a:r>
            <a:r>
              <a:rPr lang="en-US" sz="2600" b="1" i="1" dirty="0" smtClean="0">
                <a:latin typeface="Times New Roman" pitchFamily="18" charset="0"/>
                <a:ea typeface="Calibri"/>
                <a:cs typeface="Times New Roman" pitchFamily="18" charset="0"/>
              </a:rPr>
              <a:t>Saudi Arabia, Egypt, Sudan, Somalia and later USA </a:t>
            </a:r>
            <a:r>
              <a:rPr lang="en-US" sz="2600" dirty="0" smtClean="0">
                <a:latin typeface="Times New Roman" pitchFamily="18" charset="0"/>
                <a:ea typeface="Calibri"/>
                <a:cs typeface="Times New Roman" pitchFamily="18" charset="0"/>
              </a:rPr>
              <a:t>itself. </a:t>
            </a:r>
            <a:endParaRPr lang="en-US" sz="2600" dirty="0" smtClean="0">
              <a:latin typeface="Times New Roman" pitchFamily="18" charset="0"/>
              <a:cs typeface="Times New Roman" pitchFamily="18" charset="0"/>
            </a:endParaRPr>
          </a:p>
          <a:p>
            <a:pPr algn="just">
              <a:buNone/>
            </a:pPr>
            <a:endParaRPr lang="en-US" sz="2600" u="sng" dirty="0">
              <a:latin typeface="Times New Roman"/>
              <a:ea typeface="Times New Roman"/>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r>
              <a:rPr lang="en-US" sz="2600" dirty="0" smtClean="0">
                <a:latin typeface="Times New Roman" pitchFamily="18" charset="0"/>
                <a:ea typeface="Calibri"/>
                <a:cs typeface="Times New Roman" pitchFamily="18" charset="0"/>
              </a:rPr>
              <a:t>Apart from the </a:t>
            </a:r>
            <a:r>
              <a:rPr lang="en-US" sz="2600" dirty="0" err="1" smtClean="0">
                <a:latin typeface="Times New Roman" pitchFamily="18" charset="0"/>
                <a:ea typeface="Calibri"/>
                <a:cs typeface="Times New Roman" pitchFamily="18" charset="0"/>
              </a:rPr>
              <a:t>Dergue’s</a:t>
            </a:r>
            <a:r>
              <a:rPr lang="en-US" sz="2600" dirty="0" smtClean="0">
                <a:latin typeface="Times New Roman" pitchFamily="18" charset="0"/>
                <a:ea typeface="Calibri"/>
                <a:cs typeface="Times New Roman" pitchFamily="18" charset="0"/>
              </a:rPr>
              <a:t> near total dependence on the leaders in </a:t>
            </a:r>
            <a:r>
              <a:rPr lang="en-US" sz="2600" b="1" i="1" dirty="0" smtClean="0">
                <a:latin typeface="Times New Roman" pitchFamily="18" charset="0"/>
                <a:ea typeface="Calibri"/>
                <a:cs typeface="Times New Roman" pitchFamily="18" charset="0"/>
              </a:rPr>
              <a:t>Moscow</a:t>
            </a:r>
            <a:r>
              <a:rPr lang="en-US" sz="2600" dirty="0" smtClean="0">
                <a:latin typeface="Times New Roman" pitchFamily="18" charset="0"/>
                <a:ea typeface="Calibri"/>
                <a:cs typeface="Times New Roman" pitchFamily="18" charset="0"/>
              </a:rPr>
              <a:t> and their </a:t>
            </a:r>
            <a:r>
              <a:rPr lang="en-US" sz="2600" b="1" i="1" dirty="0" smtClean="0">
                <a:latin typeface="Times New Roman" pitchFamily="18" charset="0"/>
                <a:ea typeface="Calibri"/>
                <a:cs typeface="Times New Roman" pitchFamily="18" charset="0"/>
              </a:rPr>
              <a:t>Warsaw Pact allies </a:t>
            </a:r>
            <a:r>
              <a:rPr lang="en-US" sz="2600" dirty="0" smtClean="0">
                <a:latin typeface="Times New Roman" pitchFamily="18" charset="0"/>
                <a:ea typeface="Calibri"/>
                <a:cs typeface="Times New Roman" pitchFamily="18" charset="0"/>
              </a:rPr>
              <a:t>for military and logistical support during the war with Somalia and in the Eritrean conflict, several others factors have facilitated the consolidation of this new special relationship. </a:t>
            </a:r>
          </a:p>
          <a:p>
            <a:pPr algn="just"/>
            <a:r>
              <a:rPr lang="en-US" sz="2600" dirty="0" smtClean="0">
                <a:latin typeface="Times New Roman" pitchFamily="18" charset="0"/>
                <a:ea typeface="Calibri"/>
                <a:cs typeface="Times New Roman" pitchFamily="18" charset="0"/>
              </a:rPr>
              <a:t>Apart from socialism, Ethiopia’s strategic locations and other questions, such as; </a:t>
            </a:r>
            <a:r>
              <a:rPr lang="en-US" sz="2600" b="1" i="1" dirty="0" smtClean="0">
                <a:latin typeface="Times New Roman" pitchFamily="18" charset="0"/>
                <a:ea typeface="Calibri"/>
                <a:cs typeface="Times New Roman" pitchFamily="18" charset="0"/>
              </a:rPr>
              <a:t>Eritrea, Somalia, and the issue of the Nile</a:t>
            </a:r>
            <a:r>
              <a:rPr lang="en-US" sz="2600" dirty="0" smtClean="0">
                <a:latin typeface="Times New Roman" pitchFamily="18" charset="0"/>
                <a:ea typeface="Calibri"/>
                <a:cs typeface="Times New Roman" pitchFamily="18" charset="0"/>
              </a:rPr>
              <a:t>, had also shaped the foreign policy orientation and behavior of military government. Ethiopia being located in the Horn of Africa is at the cross roads to the oil rich middle East region and Indian Ocean. </a:t>
            </a:r>
          </a:p>
          <a:p>
            <a:pPr algn="just"/>
            <a:r>
              <a:rPr lang="en-US" sz="2600" dirty="0" smtClean="0">
                <a:latin typeface="Times New Roman" pitchFamily="18" charset="0"/>
                <a:ea typeface="Calibri"/>
                <a:cs typeface="Times New Roman" pitchFamily="18" charset="0"/>
              </a:rPr>
              <a:t>In general the adoption of socialism and its subsequent impact on the foreign policy of the country could be considered as a departure from its predecessors; however the policy objective of the country remained unchanged.</a:t>
            </a:r>
            <a:endParaRPr lang="en-US" sz="2600" dirty="0">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buNone/>
            </a:pPr>
            <a:r>
              <a:rPr lang="en-US" sz="2600" b="1" dirty="0" smtClean="0">
                <a:solidFill>
                  <a:srgbClr val="00B0F0"/>
                </a:solidFill>
                <a:latin typeface="Times New Roman" pitchFamily="18" charset="0"/>
                <a:ea typeface="Calibri"/>
                <a:cs typeface="Times New Roman" pitchFamily="18" charset="0"/>
              </a:rPr>
              <a:t>6. The Foreign Policy of Ethiopia in the Post 1991</a:t>
            </a:r>
          </a:p>
          <a:p>
            <a:pPr algn="just"/>
            <a:r>
              <a:rPr lang="en-US" sz="2600" dirty="0" smtClean="0">
                <a:latin typeface="Times New Roman" pitchFamily="18" charset="0"/>
                <a:ea typeface="Calibri"/>
                <a:cs typeface="Times New Roman" pitchFamily="18" charset="0"/>
              </a:rPr>
              <a:t>With EPRDF’s ascent to power the country adopted a new foreign policy orientation and objectives. </a:t>
            </a:r>
          </a:p>
          <a:p>
            <a:pPr algn="just"/>
            <a:r>
              <a:rPr lang="en-US" sz="2600" dirty="0" smtClean="0">
                <a:latin typeface="Times New Roman" pitchFamily="18" charset="0"/>
                <a:ea typeface="Calibri"/>
                <a:cs typeface="Times New Roman" pitchFamily="18" charset="0"/>
              </a:rPr>
              <a:t>In the post 1991 period, Ethiopia’s foreign policy is driven primarily by the quest to ensure national interest and security. </a:t>
            </a:r>
          </a:p>
          <a:p>
            <a:pPr algn="just"/>
            <a:r>
              <a:rPr lang="en-US" sz="2600" dirty="0" smtClean="0">
                <a:latin typeface="Times New Roman" pitchFamily="18" charset="0"/>
                <a:ea typeface="Calibri"/>
                <a:cs typeface="Times New Roman" pitchFamily="18" charset="0"/>
              </a:rPr>
              <a:t>As such, one of the goals of the foreign policy is to ensure the survival of the </a:t>
            </a:r>
            <a:r>
              <a:rPr lang="en-US" sz="2600" b="1" i="1" dirty="0" smtClean="0">
                <a:solidFill>
                  <a:srgbClr val="00B0F0"/>
                </a:solidFill>
                <a:latin typeface="Times New Roman" pitchFamily="18" charset="0"/>
                <a:ea typeface="Calibri"/>
                <a:cs typeface="Times New Roman" pitchFamily="18" charset="0"/>
              </a:rPr>
              <a:t>multi- national state</a:t>
            </a:r>
            <a:r>
              <a:rPr lang="en-US" sz="2600" dirty="0" smtClean="0">
                <a:latin typeface="Times New Roman" pitchFamily="18" charset="0"/>
                <a:ea typeface="Calibri"/>
                <a:cs typeface="Times New Roman" pitchFamily="18" charset="0"/>
              </a:rPr>
              <a:t>. </a:t>
            </a:r>
          </a:p>
          <a:p>
            <a:pPr algn="just"/>
            <a:r>
              <a:rPr lang="en-US" sz="2600" dirty="0" smtClean="0">
                <a:latin typeface="Times New Roman" pitchFamily="18" charset="0"/>
                <a:ea typeface="Calibri"/>
                <a:cs typeface="Times New Roman" pitchFamily="18" charset="0"/>
              </a:rPr>
              <a:t>The primary strategy in realization of these goals is to put the focus on domestic issues like addressing domestic political and economic problems requires forging national consensus about the problems and exit strategies from the problem.</a:t>
            </a:r>
          </a:p>
          <a:p>
            <a:pPr algn="just"/>
            <a:r>
              <a:rPr lang="en-US" sz="2600" dirty="0" smtClean="0">
                <a:latin typeface="Times New Roman" pitchFamily="18" charset="0"/>
                <a:ea typeface="Calibri"/>
                <a:cs typeface="Times New Roman" pitchFamily="18" charset="0"/>
              </a:rPr>
              <a:t>At diplomatic level, </a:t>
            </a:r>
            <a:r>
              <a:rPr lang="en-US" sz="2600" b="1" i="1" dirty="0" smtClean="0">
                <a:solidFill>
                  <a:srgbClr val="00B0F0"/>
                </a:solidFill>
                <a:latin typeface="Times New Roman" pitchFamily="18" charset="0"/>
                <a:ea typeface="Calibri"/>
                <a:cs typeface="Times New Roman" pitchFamily="18" charset="0"/>
              </a:rPr>
              <a:t>economic diplomacy </a:t>
            </a:r>
            <a:r>
              <a:rPr lang="en-US" sz="2600" dirty="0" smtClean="0">
                <a:latin typeface="Times New Roman" pitchFamily="18" charset="0"/>
                <a:ea typeface="Calibri"/>
                <a:cs typeface="Times New Roman" pitchFamily="18" charset="0"/>
              </a:rPr>
              <a:t>is adopted to strengthen the domestic efforts in fighting poverty and backwardness and address the issues of development.</a:t>
            </a:r>
            <a:endParaRPr lang="en-US" sz="2600" dirty="0" smtClean="0">
              <a:latin typeface="Times New Roman" pitchFamily="18" charset="0"/>
              <a:cs typeface="Times New Roman" pitchFamily="18" charset="0"/>
            </a:endParaRPr>
          </a:p>
          <a:p>
            <a:pPr algn="just">
              <a:buNone/>
            </a:pPr>
            <a:endParaRPr lang="en-US" sz="2600" u="sng" dirty="0">
              <a:solidFill>
                <a:prstClr val="black"/>
              </a:solidFill>
              <a:latin typeface="Times New Roman"/>
              <a:ea typeface="Times New Roman"/>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algn="just"/>
            <a:r>
              <a:rPr lang="en-US" sz="2600" dirty="0" smtClean="0">
                <a:latin typeface="Times New Roman" pitchFamily="18" charset="0"/>
                <a:ea typeface="Calibri"/>
                <a:cs typeface="Times New Roman" pitchFamily="18" charset="0"/>
              </a:rPr>
              <a:t>Economic diplomacy involves </a:t>
            </a:r>
            <a:r>
              <a:rPr lang="en-US" sz="2600" b="1" i="1" dirty="0" smtClean="0">
                <a:latin typeface="Times New Roman" pitchFamily="18" charset="0"/>
                <a:ea typeface="Calibri"/>
                <a:cs typeface="Times New Roman" pitchFamily="18" charset="0"/>
              </a:rPr>
              <a:t>attracting foreign investments, seeking markets for Ethiopian exportable commodities, seeking aid and confessional loans</a:t>
            </a:r>
            <a:r>
              <a:rPr lang="en-US" sz="2600" dirty="0" smtClean="0">
                <a:latin typeface="Times New Roman" pitchFamily="18" charset="0"/>
                <a:ea typeface="Calibri"/>
                <a:cs typeface="Times New Roman" pitchFamily="18" charset="0"/>
              </a:rPr>
              <a:t> too. </a:t>
            </a:r>
          </a:p>
          <a:p>
            <a:pPr algn="just"/>
            <a:r>
              <a:rPr lang="en-US" sz="2600" dirty="0" smtClean="0">
                <a:latin typeface="Times New Roman"/>
                <a:ea typeface="Times New Roman"/>
              </a:rPr>
              <a:t>Ethiopia appreciates the East Asian countries economic successes and development paths and the country would like to learn from such successful countries such as </a:t>
            </a:r>
            <a:r>
              <a:rPr lang="en-US" sz="2600" b="1" i="1" dirty="0" smtClean="0">
                <a:latin typeface="Times New Roman"/>
                <a:ea typeface="Times New Roman"/>
              </a:rPr>
              <a:t>Singapore, Malaysian and Indonesia.</a:t>
            </a:r>
          </a:p>
          <a:p>
            <a:pPr algn="just"/>
            <a:r>
              <a:rPr lang="en-US" sz="2600" dirty="0" smtClean="0">
                <a:latin typeface="Times New Roman" pitchFamily="18" charset="0"/>
                <a:ea typeface="Calibri"/>
                <a:cs typeface="Times New Roman" pitchFamily="18" charset="0"/>
              </a:rPr>
              <a:t>The other foreign policy strategy is building up the military capability of the country. Peaceful dialogues and negotiations will be employed to peacefully coexist with others.</a:t>
            </a:r>
          </a:p>
          <a:p>
            <a:pPr algn="just"/>
            <a:r>
              <a:rPr lang="en-US" sz="2600" dirty="0" smtClean="0">
                <a:latin typeface="Times New Roman" pitchFamily="18" charset="0"/>
                <a:ea typeface="Calibri"/>
                <a:cs typeface="Times New Roman" pitchFamily="18" charset="0"/>
              </a:rPr>
              <a:t>To this end the three regimes used a combination of both military force and diplomacy to address both internal and external challenges depending on the circumstances. </a:t>
            </a:r>
          </a:p>
          <a:p>
            <a:pPr algn="just"/>
            <a:r>
              <a:rPr lang="en-US" sz="2600" dirty="0" smtClean="0">
                <a:latin typeface="Times New Roman" pitchFamily="18" charset="0"/>
                <a:ea typeface="Calibri"/>
                <a:cs typeface="Times New Roman" pitchFamily="18" charset="0"/>
              </a:rPr>
              <a:t>In this manner, while the imperial and the military regime’s foreign policy strategy is largely an approach the current regime followed </a:t>
            </a:r>
            <a:r>
              <a:rPr lang="en-US" sz="2600" b="1" i="1" dirty="0" smtClean="0">
                <a:latin typeface="Times New Roman" pitchFamily="18" charset="0"/>
                <a:ea typeface="Calibri"/>
                <a:cs typeface="Times New Roman" pitchFamily="18" charset="0"/>
              </a:rPr>
              <a:t>“in-side out” </a:t>
            </a:r>
            <a:r>
              <a:rPr lang="en-US" sz="2600" dirty="0" smtClean="0">
                <a:latin typeface="Times New Roman" pitchFamily="18" charset="0"/>
                <a:ea typeface="Calibri"/>
                <a:cs typeface="Times New Roman" pitchFamily="18" charset="0"/>
              </a:rPr>
              <a:t>approach.</a:t>
            </a:r>
            <a:endParaRPr lang="en-US" sz="2600" dirty="0">
              <a:latin typeface="Times New Roman" pitchFamily="18" charset="0"/>
              <a:cs typeface="Times New Roman" pitchFamily="18" charset="0"/>
            </a:endParaRPr>
          </a:p>
        </p:txBody>
      </p:sp>
    </p:spTree>
    <p:extLst>
      <p:ext uri="{BB962C8B-B14F-4D97-AF65-F5344CB8AC3E}">
        <p14:creationId xmlns="" xmlns:p14="http://schemas.microsoft.com/office/powerpoint/2010/main" val="2955400461"/>
      </p:ext>
    </p:extLst>
  </p:cSld>
  <p:clrMapOvr>
    <a:masterClrMapping/>
  </p:clrMapOvr>
  <p:transition advTm="436"/>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nSpc>
                <a:spcPct val="150000"/>
              </a:lnSpc>
              <a:buFont typeface="Wingdings" pitchFamily="2" charset="2"/>
              <a:buChar char="v"/>
            </a:pPr>
            <a:r>
              <a:rPr lang="en-US" sz="2400" b="1" u="sng" dirty="0" smtClean="0">
                <a:latin typeface="Times New Roman" pitchFamily="18" charset="0"/>
                <a:cs typeface="Times New Roman" pitchFamily="18" charset="0"/>
              </a:rPr>
              <a:t>Class Activities :</a:t>
            </a:r>
          </a:p>
          <a:p>
            <a:pPr marL="742950" indent="-742950">
              <a:buAutoNum type="arabicPeriod"/>
            </a:pPr>
            <a:r>
              <a:rPr lang="en-US" sz="2600" dirty="0" smtClean="0">
                <a:latin typeface="Times New Roman" pitchFamily="18" charset="0"/>
                <a:cs typeface="Times New Roman" pitchFamily="18" charset="0"/>
              </a:rPr>
              <a:t>What is International Relation? When was the modern international relation was began? Why?</a:t>
            </a:r>
          </a:p>
          <a:p>
            <a:pPr marL="742950" indent="-742950">
              <a:buAutoNum type="arabicPeriod"/>
            </a:pPr>
            <a:r>
              <a:rPr lang="en-US" sz="2600" dirty="0" smtClean="0">
                <a:latin typeface="Times New Roman" pitchFamily="18" charset="0"/>
                <a:cs typeface="Times New Roman" pitchFamily="18" charset="0"/>
              </a:rPr>
              <a:t>List the actors/participants of International Relation?</a:t>
            </a:r>
          </a:p>
          <a:p>
            <a:pPr marL="742950" indent="-742950">
              <a:buAutoNum type="arabicPeriod"/>
            </a:pPr>
            <a:r>
              <a:rPr lang="en-US" sz="2600" dirty="0" smtClean="0">
                <a:latin typeface="Times New Roman" pitchFamily="18" charset="0"/>
                <a:cs typeface="Times New Roman" pitchFamily="18" charset="0"/>
              </a:rPr>
              <a:t>What are the different levels of analysis in International Relation?</a:t>
            </a:r>
          </a:p>
          <a:p>
            <a:pPr marL="742950" indent="-742950">
              <a:buAutoNum type="arabicPeriod"/>
            </a:pPr>
            <a:r>
              <a:rPr lang="en-US" sz="2600" dirty="0" smtClean="0">
                <a:latin typeface="Times New Roman" pitchFamily="18" charset="0"/>
                <a:cs typeface="Times New Roman" pitchFamily="18" charset="0"/>
              </a:rPr>
              <a:t>List and discuss the different contending theories of IR? </a:t>
            </a:r>
          </a:p>
          <a:p>
            <a:pPr marL="742950" indent="-742950">
              <a:buAutoNum type="arabicPeriod"/>
            </a:pPr>
            <a:r>
              <a:rPr lang="en-US" sz="2600" dirty="0" smtClean="0">
                <a:latin typeface="Times New Roman" pitchFamily="18" charset="0"/>
                <a:cs typeface="Times New Roman" pitchFamily="18" charset="0"/>
              </a:rPr>
              <a:t>Discuss what national interest, foreign policy and diplomacy means?</a:t>
            </a:r>
          </a:p>
          <a:p>
            <a:pPr marL="742950" indent="-742950">
              <a:buAutoNum type="arabicPeriod"/>
            </a:pPr>
            <a:r>
              <a:rPr lang="en-US" sz="2600" dirty="0" smtClean="0">
                <a:latin typeface="Times New Roman" pitchFamily="18" charset="0"/>
                <a:cs typeface="Times New Roman" pitchFamily="18" charset="0"/>
              </a:rPr>
              <a:t>Identify methods/ determinants of  securing national interest? </a:t>
            </a:r>
          </a:p>
          <a:p>
            <a:pPr marL="742950" indent="-742950">
              <a:buAutoNum type="arabicPeriod"/>
            </a:pPr>
            <a:r>
              <a:rPr lang="en-US" sz="2600" dirty="0" smtClean="0">
                <a:latin typeface="Times New Roman" pitchFamily="18" charset="0"/>
                <a:cs typeface="Times New Roman" pitchFamily="18" charset="0"/>
              </a:rPr>
              <a:t>List the common objectives of foreign policy?</a:t>
            </a:r>
          </a:p>
          <a:p>
            <a:pPr marL="742950" indent="-742950">
              <a:buAutoNum type="arabicPeriod"/>
            </a:pPr>
            <a:r>
              <a:rPr lang="en-US" sz="2600" dirty="0" smtClean="0">
                <a:latin typeface="Times New Roman" pitchFamily="18" charset="0"/>
                <a:cs typeface="Times New Roman" pitchFamily="18" charset="0"/>
              </a:rPr>
              <a:t>Discus the evolution of Ethiopian foreign policy? </a:t>
            </a:r>
          </a:p>
          <a:p>
            <a:pPr marL="0" indent="0">
              <a:buNone/>
            </a:pPr>
            <a:endParaRPr lang="en-US" sz="2800" b="1" dirty="0">
              <a:latin typeface="Times New Roman" pitchFamily="18" charset="0"/>
              <a:cs typeface="Times New Roman" pitchFamily="18" charset="0"/>
            </a:endParaRPr>
          </a:p>
          <a:p>
            <a:pPr marL="0" lvl="0" indent="0">
              <a:lnSpc>
                <a:spcPct val="150000"/>
              </a:lnSpc>
              <a:buNone/>
            </a:pPr>
            <a:endParaRPr lang="en-US" sz="2800" dirty="0"/>
          </a:p>
        </p:txBody>
      </p:sp>
    </p:spTree>
    <p:extLst>
      <p:ext uri="{BB962C8B-B14F-4D97-AF65-F5344CB8AC3E}">
        <p14:creationId xmlns="" xmlns:p14="http://schemas.microsoft.com/office/powerpoint/2010/main" val="405260754"/>
      </p:ext>
    </p:extLst>
  </p:cSld>
  <p:clrMapOvr>
    <a:masterClrMapping/>
  </p:clrMapOvr>
  <p:transition advTm="436"/>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0" lvl="0" indent="0">
              <a:buClr>
                <a:srgbClr val="D16349"/>
              </a:buClr>
              <a:buSzPct val="85000"/>
              <a:buNone/>
            </a:pPr>
            <a:r>
              <a:rPr lang="en-US" sz="2400" b="1" dirty="0">
                <a:solidFill>
                  <a:srgbClr val="C00000"/>
                </a:solidFill>
                <a:latin typeface="Times New Roman" pitchFamily="18" charset="0"/>
                <a:cs typeface="Times New Roman" pitchFamily="18" charset="0"/>
              </a:rPr>
              <a:t>1</a:t>
            </a:r>
            <a:r>
              <a:rPr lang="en-US" sz="2400" b="1" dirty="0" smtClean="0">
                <a:solidFill>
                  <a:srgbClr val="C00000"/>
                </a:solidFill>
                <a:latin typeface="Times New Roman" pitchFamily="18" charset="0"/>
                <a:cs typeface="Times New Roman" pitchFamily="18" charset="0"/>
              </a:rPr>
              <a:t>. </a:t>
            </a:r>
            <a:r>
              <a:rPr lang="en-US" sz="2400" b="1" u="sng" dirty="0" smtClean="0">
                <a:solidFill>
                  <a:srgbClr val="C00000"/>
                </a:solidFill>
                <a:latin typeface="Times New Roman" pitchFamily="18" charset="0"/>
                <a:cs typeface="Times New Roman" pitchFamily="18" charset="0"/>
              </a:rPr>
              <a:t>The State Actors</a:t>
            </a:r>
          </a:p>
          <a:p>
            <a:pPr marL="274320" indent="-274320" algn="just">
              <a:buClr>
                <a:srgbClr val="D16349"/>
              </a:buClr>
              <a:buSzPct val="85000"/>
              <a:buFont typeface="Wingdings" pitchFamily="2" charset="2"/>
              <a:buChar char="ü"/>
            </a:pPr>
            <a:r>
              <a:rPr lang="en-US" sz="2400" dirty="0" smtClean="0">
                <a:solidFill>
                  <a:prstClr val="black"/>
                </a:solidFill>
                <a:latin typeface="Times New Roman" pitchFamily="18" charset="0"/>
                <a:cs typeface="Times New Roman" pitchFamily="18" charset="0"/>
              </a:rPr>
              <a:t>The </a:t>
            </a:r>
            <a:r>
              <a:rPr lang="en-US" sz="2400" b="1" dirty="0" smtClean="0">
                <a:solidFill>
                  <a:prstClr val="black"/>
                </a:solidFill>
                <a:latin typeface="Times New Roman" pitchFamily="18" charset="0"/>
                <a:cs typeface="Times New Roman" pitchFamily="18" charset="0"/>
              </a:rPr>
              <a:t>most important actors </a:t>
            </a:r>
            <a:r>
              <a:rPr lang="en-US" sz="2400" dirty="0" smtClean="0">
                <a:solidFill>
                  <a:prstClr val="black"/>
                </a:solidFill>
                <a:latin typeface="Times New Roman" pitchFamily="18" charset="0"/>
                <a:cs typeface="Times New Roman" pitchFamily="18" charset="0"/>
              </a:rPr>
              <a:t>in international relations.</a:t>
            </a:r>
          </a:p>
          <a:p>
            <a:pPr marL="274320" lvl="0" indent="-274320" algn="just">
              <a:buClr>
                <a:srgbClr val="D16349"/>
              </a:buClr>
              <a:buSzPct val="85000"/>
              <a:buFont typeface="Wingdings" pitchFamily="2" charset="2"/>
              <a:buChar char="ü"/>
            </a:pPr>
            <a:r>
              <a:rPr lang="en-US" sz="2400" b="1" i="1" dirty="0" smtClean="0">
                <a:solidFill>
                  <a:srgbClr val="7030A0"/>
                </a:solidFill>
                <a:latin typeface="Times New Roman" pitchFamily="18" charset="0"/>
                <a:cs typeface="Times New Roman" pitchFamily="18" charset="0"/>
              </a:rPr>
              <a:t>Leaders</a:t>
            </a:r>
            <a:r>
              <a:rPr lang="en-US" sz="2400" dirty="0" smtClean="0">
                <a:solidFill>
                  <a:prstClr val="black"/>
                </a:solidFill>
                <a:latin typeface="Times New Roman" pitchFamily="18" charset="0"/>
                <a:cs typeface="Times New Roman" pitchFamily="18" charset="0"/>
              </a:rPr>
              <a:t> (The most important individual actor within a nation is the top leader of that country, i.e. </a:t>
            </a:r>
            <a:r>
              <a:rPr lang="en-US" sz="2400" b="1" i="1" dirty="0" smtClean="0">
                <a:solidFill>
                  <a:srgbClr val="7030A0"/>
                </a:solidFill>
                <a:latin typeface="Times New Roman" pitchFamily="18" charset="0"/>
                <a:cs typeface="Times New Roman" pitchFamily="18" charset="0"/>
              </a:rPr>
              <a:t>The president/The Prime Minister</a:t>
            </a:r>
            <a:r>
              <a:rPr lang="en-US" sz="2400" dirty="0" smtClean="0">
                <a:solidFill>
                  <a:prstClr val="black"/>
                </a:solidFill>
                <a:latin typeface="Times New Roman" pitchFamily="18" charset="0"/>
                <a:cs typeface="Times New Roman" pitchFamily="18" charset="0"/>
              </a:rPr>
              <a:t>).</a:t>
            </a:r>
          </a:p>
          <a:p>
            <a:pPr marL="0" indent="0">
              <a:buClr>
                <a:srgbClr val="D16349"/>
              </a:buClr>
              <a:buSzPct val="85000"/>
              <a:buNone/>
            </a:pPr>
            <a:r>
              <a:rPr lang="en-US" sz="2400" b="1" dirty="0">
                <a:solidFill>
                  <a:srgbClr val="C00000"/>
                </a:solidFill>
                <a:latin typeface="Times New Roman" pitchFamily="18" charset="0"/>
                <a:ea typeface="Calibri"/>
                <a:cs typeface="Times New Roman" pitchFamily="18" charset="0"/>
              </a:rPr>
              <a:t>2</a:t>
            </a:r>
            <a:r>
              <a:rPr lang="en-US" sz="2400" b="1" dirty="0" smtClean="0">
                <a:solidFill>
                  <a:srgbClr val="C00000"/>
                </a:solidFill>
                <a:latin typeface="Times New Roman" pitchFamily="18" charset="0"/>
                <a:ea typeface="Calibri"/>
                <a:cs typeface="Times New Roman" pitchFamily="18" charset="0"/>
              </a:rPr>
              <a:t>. </a:t>
            </a:r>
            <a:r>
              <a:rPr lang="en-US" sz="2400" b="1" u="sng" dirty="0">
                <a:solidFill>
                  <a:srgbClr val="C00000"/>
                </a:solidFill>
                <a:latin typeface="Times New Roman" pitchFamily="18" charset="0"/>
                <a:ea typeface="Calibri"/>
                <a:cs typeface="Times New Roman" pitchFamily="18" charset="0"/>
              </a:rPr>
              <a:t>Non/Sub-State</a:t>
            </a:r>
            <a:r>
              <a:rPr lang="en-US" sz="2400" b="1" u="sng" spc="-10" dirty="0">
                <a:solidFill>
                  <a:srgbClr val="C00000"/>
                </a:solidFill>
                <a:latin typeface="Times New Roman" pitchFamily="18" charset="0"/>
                <a:ea typeface="Calibri"/>
                <a:cs typeface="Times New Roman" pitchFamily="18" charset="0"/>
              </a:rPr>
              <a:t> </a:t>
            </a:r>
            <a:r>
              <a:rPr lang="en-US" sz="2400" b="1" u="sng" dirty="0" smtClean="0">
                <a:solidFill>
                  <a:srgbClr val="C00000"/>
                </a:solidFill>
                <a:latin typeface="Times New Roman" pitchFamily="18" charset="0"/>
                <a:ea typeface="Calibri"/>
                <a:cs typeface="Times New Roman" pitchFamily="18" charset="0"/>
              </a:rPr>
              <a:t>Actors</a:t>
            </a:r>
          </a:p>
          <a:p>
            <a:pPr>
              <a:buClr>
                <a:srgbClr val="D16349"/>
              </a:buClr>
              <a:buSzPct val="85000"/>
              <a:buFont typeface="Wingdings" pitchFamily="2" charset="2"/>
              <a:buChar char="Ø"/>
            </a:pPr>
            <a:r>
              <a:rPr lang="en-US" sz="2400" dirty="0" smtClean="0">
                <a:solidFill>
                  <a:prstClr val="black"/>
                </a:solidFill>
                <a:latin typeface="Times New Roman" pitchFamily="18" charset="0"/>
                <a:cs typeface="Times New Roman" pitchFamily="18" charset="0"/>
              </a:rPr>
              <a:t>Non </a:t>
            </a:r>
            <a:r>
              <a:rPr lang="en-US" sz="2400" dirty="0">
                <a:solidFill>
                  <a:prstClr val="black"/>
                </a:solidFill>
                <a:latin typeface="Times New Roman" pitchFamily="18" charset="0"/>
                <a:cs typeface="Times New Roman" pitchFamily="18" charset="0"/>
              </a:rPr>
              <a:t>state actors are </a:t>
            </a:r>
            <a:r>
              <a:rPr lang="en-US" sz="2400" b="1" dirty="0">
                <a:solidFill>
                  <a:prstClr val="black"/>
                </a:solidFill>
                <a:latin typeface="Times New Roman" pitchFamily="18" charset="0"/>
                <a:cs typeface="Times New Roman" pitchFamily="18" charset="0"/>
              </a:rPr>
              <a:t>non sovereign entities </a:t>
            </a:r>
            <a:r>
              <a:rPr lang="en-US" sz="2400" dirty="0">
                <a:solidFill>
                  <a:prstClr val="black"/>
                </a:solidFill>
                <a:latin typeface="Times New Roman" pitchFamily="18" charset="0"/>
                <a:cs typeface="Times New Roman" pitchFamily="18" charset="0"/>
              </a:rPr>
              <a:t>that exercise significant economic, political or social power and influence at national, and in some case international level</a:t>
            </a:r>
            <a:r>
              <a:rPr lang="en-US" sz="2400" dirty="0" smtClean="0">
                <a:solidFill>
                  <a:prstClr val="black"/>
                </a:solidFill>
                <a:latin typeface="Times New Roman" pitchFamily="18" charset="0"/>
                <a:cs typeface="Times New Roman" pitchFamily="18" charset="0"/>
              </a:rPr>
              <a:t>.</a:t>
            </a:r>
            <a:endParaRPr lang="en-US" sz="2400" b="1" i="1" u="sng" dirty="0" smtClean="0">
              <a:solidFill>
                <a:srgbClr val="C00000"/>
              </a:solidFill>
              <a:latin typeface="Times New Roman" pitchFamily="18" charset="0"/>
              <a:ea typeface="Calibri"/>
              <a:cs typeface="Times New Roman" pitchFamily="18" charset="0"/>
            </a:endParaRPr>
          </a:p>
          <a:p>
            <a:pPr marL="0" lvl="0" indent="0">
              <a:buClr>
                <a:srgbClr val="D16349"/>
              </a:buClr>
              <a:buSzPct val="85000"/>
              <a:buNone/>
            </a:pPr>
            <a:r>
              <a:rPr lang="en-US" sz="2800" b="1" dirty="0" smtClean="0">
                <a:solidFill>
                  <a:srgbClr val="00B0F0"/>
                </a:solidFill>
                <a:latin typeface="Times New Roman" pitchFamily="18" charset="0"/>
                <a:ea typeface="Calibri"/>
                <a:cs typeface="Times New Roman" pitchFamily="18" charset="0"/>
              </a:rPr>
              <a:t>i. </a:t>
            </a:r>
            <a:r>
              <a:rPr lang="en-US" sz="2800" b="1" u="sng" dirty="0" smtClean="0">
                <a:solidFill>
                  <a:srgbClr val="00B0F0"/>
                </a:solidFill>
                <a:latin typeface="Times New Roman" pitchFamily="18" charset="0"/>
                <a:ea typeface="Calibri"/>
                <a:cs typeface="Times New Roman" pitchFamily="18" charset="0"/>
              </a:rPr>
              <a:t>Demotic</a:t>
            </a:r>
            <a:r>
              <a:rPr lang="en-US" sz="2800" b="1" u="sng" spc="-10" dirty="0" smtClean="0">
                <a:solidFill>
                  <a:srgbClr val="00B0F0"/>
                </a:solidFill>
                <a:latin typeface="Times New Roman" pitchFamily="18" charset="0"/>
                <a:ea typeface="Calibri"/>
                <a:cs typeface="Times New Roman" pitchFamily="18" charset="0"/>
              </a:rPr>
              <a:t> </a:t>
            </a:r>
            <a:r>
              <a:rPr lang="en-US" sz="2800" b="1" u="sng" dirty="0">
                <a:solidFill>
                  <a:srgbClr val="00B0F0"/>
                </a:solidFill>
                <a:latin typeface="Times New Roman" pitchFamily="18" charset="0"/>
                <a:ea typeface="Calibri"/>
                <a:cs typeface="Times New Roman" pitchFamily="18" charset="0"/>
              </a:rPr>
              <a:t>Actors </a:t>
            </a:r>
            <a:endParaRPr lang="en-US" sz="2800" b="1" u="sng" dirty="0" smtClean="0">
              <a:solidFill>
                <a:srgbClr val="00B0F0"/>
              </a:solidFill>
              <a:latin typeface="Times New Roman" pitchFamily="18" charset="0"/>
              <a:ea typeface="Calibri"/>
              <a:cs typeface="Times New Roman" pitchFamily="18" charset="0"/>
            </a:endParaRPr>
          </a:p>
          <a:p>
            <a:pPr marL="274320" lvl="0" indent="-274320" algn="just">
              <a:buClr>
                <a:srgbClr val="D16349"/>
              </a:buClr>
              <a:buSzPct val="85000"/>
              <a:buFont typeface="Wingdings" pitchFamily="2" charset="2"/>
              <a:buChar char="ü"/>
            </a:pPr>
            <a:r>
              <a:rPr lang="en-US" sz="2400" dirty="0" smtClean="0">
                <a:solidFill>
                  <a:prstClr val="black"/>
                </a:solidFill>
                <a:latin typeface="Times New Roman" pitchFamily="18" charset="0"/>
                <a:cs typeface="Times New Roman" pitchFamily="18" charset="0"/>
              </a:rPr>
              <a:t>There is </a:t>
            </a:r>
            <a:r>
              <a:rPr lang="en-US" sz="2400" b="1" u="sng" dirty="0" smtClean="0">
                <a:solidFill>
                  <a:prstClr val="black"/>
                </a:solidFill>
                <a:latin typeface="Times New Roman" pitchFamily="18" charset="0"/>
                <a:cs typeface="Times New Roman" pitchFamily="18" charset="0"/>
              </a:rPr>
              <a:t>no consensus </a:t>
            </a:r>
            <a:r>
              <a:rPr lang="en-US" sz="2400" dirty="0" smtClean="0">
                <a:solidFill>
                  <a:prstClr val="black"/>
                </a:solidFill>
                <a:latin typeface="Times New Roman" pitchFamily="18" charset="0"/>
                <a:cs typeface="Times New Roman" pitchFamily="18" charset="0"/>
              </a:rPr>
              <a:t>on the members of this category, and some definitions include </a:t>
            </a:r>
            <a:r>
              <a:rPr lang="en-US" sz="2400" b="1" dirty="0" smtClean="0">
                <a:solidFill>
                  <a:srgbClr val="0070C0"/>
                </a:solidFill>
                <a:latin typeface="Times New Roman" pitchFamily="18" charset="0"/>
                <a:cs typeface="Times New Roman" pitchFamily="18" charset="0"/>
              </a:rPr>
              <a:t>trade unions, community organizations,  religious institutions, Universities, labor </a:t>
            </a:r>
            <a:r>
              <a:rPr lang="en-US" sz="2400" b="1" dirty="0">
                <a:solidFill>
                  <a:srgbClr val="0070C0"/>
                </a:solidFill>
                <a:latin typeface="Times New Roman" pitchFamily="18" charset="0"/>
                <a:cs typeface="Times New Roman" pitchFamily="18" charset="0"/>
              </a:rPr>
              <a:t>unions, </a:t>
            </a:r>
            <a:r>
              <a:rPr lang="en-US" sz="2400" b="1" dirty="0" smtClean="0">
                <a:solidFill>
                  <a:srgbClr val="0070C0"/>
                </a:solidFill>
                <a:latin typeface="Times New Roman" pitchFamily="18" charset="0"/>
                <a:cs typeface="Times New Roman" pitchFamily="18" charset="0"/>
              </a:rPr>
              <a:t>and cities </a:t>
            </a:r>
            <a:r>
              <a:rPr lang="en-US" sz="2400" dirty="0" smtClean="0">
                <a:solidFill>
                  <a:prstClr val="black"/>
                </a:solidFill>
                <a:latin typeface="Times New Roman" pitchFamily="18" charset="0"/>
                <a:cs typeface="Times New Roman" pitchFamily="18" charset="0"/>
              </a:rPr>
              <a:t>etc.</a:t>
            </a:r>
            <a:endParaRPr lang="en-US" sz="2400" dirty="0">
              <a:solidFill>
                <a:prstClr val="black"/>
              </a:solidFill>
              <a:latin typeface="Times New Roman" pitchFamily="18" charset="0"/>
              <a:cs typeface="Times New Roman" pitchFamily="18" charset="0"/>
            </a:endParaRPr>
          </a:p>
          <a:p>
            <a:pPr marL="274320" lvl="0" indent="-274320" algn="just">
              <a:buClr>
                <a:srgbClr val="D16349"/>
              </a:buClr>
              <a:buSzPct val="85000"/>
              <a:buFont typeface="Wingdings" pitchFamily="2" charset="2"/>
              <a:buChar char="ü"/>
            </a:pPr>
            <a:r>
              <a:rPr lang="en-US" sz="2400" dirty="0">
                <a:solidFill>
                  <a:prstClr val="black"/>
                </a:solidFill>
                <a:latin typeface="Times New Roman" pitchFamily="18" charset="0"/>
                <a:cs typeface="Times New Roman" pitchFamily="18" charset="0"/>
              </a:rPr>
              <a:t>These groups can influence a nation’s foreign policy in several ways, such as by </a:t>
            </a:r>
            <a:r>
              <a:rPr lang="en-US" sz="2400" b="1" dirty="0">
                <a:solidFill>
                  <a:prstClr val="black"/>
                </a:solidFill>
                <a:latin typeface="Times New Roman" pitchFamily="18" charset="0"/>
                <a:cs typeface="Times New Roman" pitchFamily="18" charset="0"/>
              </a:rPr>
              <a:t>lobbying political leaders</a:t>
            </a:r>
            <a:r>
              <a:rPr lang="en-US" sz="2400" dirty="0">
                <a:solidFill>
                  <a:prstClr val="black"/>
                </a:solidFill>
                <a:latin typeface="Times New Roman" pitchFamily="18" charset="0"/>
                <a:cs typeface="Times New Roman" pitchFamily="18" charset="0"/>
              </a:rPr>
              <a:t>, </a:t>
            </a:r>
            <a:r>
              <a:rPr lang="en-US" sz="2400" b="1" dirty="0">
                <a:solidFill>
                  <a:prstClr val="black"/>
                </a:solidFill>
                <a:latin typeface="Times New Roman" pitchFamily="18" charset="0"/>
                <a:cs typeface="Times New Roman" pitchFamily="18" charset="0"/>
              </a:rPr>
              <a:t>donating money to political candidates or parties</a:t>
            </a:r>
            <a:r>
              <a:rPr lang="en-US" sz="2400" dirty="0">
                <a:solidFill>
                  <a:prstClr val="black"/>
                </a:solidFill>
                <a:latin typeface="Times New Roman" pitchFamily="18" charset="0"/>
                <a:cs typeface="Times New Roman" pitchFamily="18" charset="0"/>
              </a:rPr>
              <a:t>, </a:t>
            </a:r>
            <a:r>
              <a:rPr lang="en-US" sz="2400" dirty="0" smtClean="0">
                <a:solidFill>
                  <a:prstClr val="black"/>
                </a:solidFill>
                <a:latin typeface="Times New Roman" pitchFamily="18" charset="0"/>
                <a:cs typeface="Times New Roman" pitchFamily="18" charset="0"/>
              </a:rPr>
              <a:t>or </a:t>
            </a:r>
            <a:r>
              <a:rPr lang="en-US" sz="2400" b="1" dirty="0" smtClean="0">
                <a:solidFill>
                  <a:prstClr val="black"/>
                </a:solidFill>
                <a:latin typeface="Times New Roman" pitchFamily="18" charset="0"/>
                <a:cs typeface="Times New Roman" pitchFamily="18" charset="0"/>
              </a:rPr>
              <a:t>convincing </a:t>
            </a:r>
            <a:r>
              <a:rPr lang="en-US" sz="2400" b="1" dirty="0">
                <a:solidFill>
                  <a:prstClr val="black"/>
                </a:solidFill>
                <a:latin typeface="Times New Roman" pitchFamily="18" charset="0"/>
                <a:cs typeface="Times New Roman" pitchFamily="18" charset="0"/>
              </a:rPr>
              <a:t>public opinion on certain issues</a:t>
            </a:r>
            <a:r>
              <a:rPr lang="en-US" sz="2400" dirty="0">
                <a:solidFill>
                  <a:prstClr val="black"/>
                </a:solidFill>
                <a:latin typeface="Times New Roman" pitchFamily="18" charset="0"/>
                <a:cs typeface="Times New Roman" pitchFamily="18" charset="0"/>
              </a:rPr>
              <a:t>. </a:t>
            </a:r>
          </a:p>
          <a:p>
            <a:pPr marL="0" lvl="0" indent="0">
              <a:buClr>
                <a:srgbClr val="D16349"/>
              </a:buClr>
              <a:buSzPct val="85000"/>
              <a:buNone/>
            </a:pPr>
            <a:endParaRPr lang="en-US" sz="2700" b="1" i="1" u="sng" dirty="0">
              <a:solidFill>
                <a:srgbClr val="C00000"/>
              </a:solidFill>
              <a:latin typeface="Times New Roman"/>
              <a:ea typeface="Calibri"/>
            </a:endParaRPr>
          </a:p>
          <a:p>
            <a:pPr marL="0" lvl="0" indent="0">
              <a:buClr>
                <a:srgbClr val="D16349"/>
              </a:buClr>
              <a:buSzPct val="85000"/>
              <a:buNone/>
            </a:pPr>
            <a:endParaRPr lang="en-US" sz="2700" b="1" i="1" u="sng" dirty="0">
              <a:solidFill>
                <a:srgbClr val="C00000"/>
              </a:solidFill>
              <a:latin typeface="Georgia"/>
            </a:endParaRPr>
          </a:p>
          <a:p>
            <a:pPr marL="0" lvl="0" indent="0">
              <a:buClr>
                <a:srgbClr val="D16349"/>
              </a:buClr>
              <a:buSzPct val="85000"/>
              <a:buNone/>
            </a:pPr>
            <a:endParaRPr lang="en-US" sz="2600" b="1" i="1" u="sng" dirty="0">
              <a:solidFill>
                <a:srgbClr val="C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881810510"/>
      </p:ext>
    </p:extLst>
  </p:cSld>
  <p:clrMapOvr>
    <a:masterClrMapping/>
  </p:clrMapOvr>
  <p:transition advTm="436"/>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0" lvl="0" indent="0">
              <a:buClr>
                <a:srgbClr val="D16349"/>
              </a:buClr>
              <a:buSzPct val="85000"/>
              <a:buNone/>
            </a:pPr>
            <a:r>
              <a:rPr lang="en-US" sz="2800" b="1" dirty="0" smtClean="0">
                <a:solidFill>
                  <a:srgbClr val="00B0F0"/>
                </a:solidFill>
                <a:latin typeface="Times New Roman" pitchFamily="18" charset="0"/>
                <a:cs typeface="Times New Roman" pitchFamily="18" charset="0"/>
              </a:rPr>
              <a:t>ii. </a:t>
            </a:r>
            <a:r>
              <a:rPr lang="en-US" sz="2800" b="1" u="sng" dirty="0" smtClean="0">
                <a:solidFill>
                  <a:srgbClr val="00B0F0"/>
                </a:solidFill>
                <a:latin typeface="Times New Roman" pitchFamily="18" charset="0"/>
                <a:cs typeface="Times New Roman" pitchFamily="18" charset="0"/>
              </a:rPr>
              <a:t>Transnational Actors</a:t>
            </a:r>
            <a:r>
              <a:rPr lang="en-US" sz="2400" b="1" i="1" u="sng" dirty="0" smtClean="0">
                <a:solidFill>
                  <a:srgbClr val="C00000"/>
                </a:solidFill>
                <a:latin typeface="Times New Roman" pitchFamily="18" charset="0"/>
                <a:cs typeface="Times New Roman" pitchFamily="18" charset="0"/>
              </a:rPr>
              <a:t>/</a:t>
            </a:r>
            <a:r>
              <a:rPr lang="en-US" sz="2400" dirty="0" smtClean="0">
                <a:hlinkClick r:id="rId3"/>
              </a:rPr>
              <a:t> https://slideplayer.com/slide/14916171/</a:t>
            </a:r>
            <a:endParaRPr lang="en-US" sz="2400" b="1" i="1" u="sng" dirty="0">
              <a:solidFill>
                <a:srgbClr val="C00000"/>
              </a:solidFill>
              <a:latin typeface="Times New Roman" pitchFamily="18" charset="0"/>
              <a:cs typeface="Times New Roman" pitchFamily="18" charset="0"/>
            </a:endParaRPr>
          </a:p>
          <a:p>
            <a:pPr marL="274320" lvl="0" indent="-274320" algn="just">
              <a:buClr>
                <a:srgbClr val="D16349"/>
              </a:buClr>
              <a:buSzPct val="85000"/>
              <a:buFont typeface="Wingdings" pitchFamily="2" charset="2"/>
              <a:buChar char="ü"/>
            </a:pPr>
            <a:r>
              <a:rPr lang="en-US" sz="2400" dirty="0">
                <a:solidFill>
                  <a:prstClr val="black"/>
                </a:solidFill>
                <a:latin typeface="Times New Roman" pitchFamily="18" charset="0"/>
                <a:cs typeface="Times New Roman" pitchFamily="18" charset="0"/>
              </a:rPr>
              <a:t>Are Organizations/firms which are operating in more than one country. </a:t>
            </a:r>
            <a:r>
              <a:rPr lang="en-US" sz="2400" dirty="0" smtClean="0">
                <a:solidFill>
                  <a:prstClr val="black"/>
                </a:solidFill>
                <a:latin typeface="Times New Roman" pitchFamily="18" charset="0"/>
                <a:cs typeface="Times New Roman" pitchFamily="18" charset="0"/>
              </a:rPr>
              <a:t> It </a:t>
            </a:r>
            <a:r>
              <a:rPr lang="en-US" sz="2400" b="1" dirty="0" smtClean="0">
                <a:solidFill>
                  <a:prstClr val="black"/>
                </a:solidFill>
                <a:latin typeface="Times New Roman" pitchFamily="18" charset="0"/>
                <a:cs typeface="Times New Roman" pitchFamily="18" charset="0"/>
              </a:rPr>
              <a:t>include</a:t>
            </a:r>
            <a:r>
              <a:rPr lang="en-US" sz="2400" dirty="0" smtClean="0">
                <a:solidFill>
                  <a:prstClr val="black"/>
                </a:solidFill>
                <a:latin typeface="Times New Roman" pitchFamily="18" charset="0"/>
                <a:cs typeface="Times New Roman" pitchFamily="18" charset="0"/>
              </a:rPr>
              <a:t>:- </a:t>
            </a:r>
            <a:endParaRPr lang="en-US" sz="2400" dirty="0">
              <a:solidFill>
                <a:prstClr val="black"/>
              </a:solidFill>
              <a:latin typeface="Times New Roman" pitchFamily="18" charset="0"/>
              <a:cs typeface="Times New Roman" pitchFamily="18" charset="0"/>
            </a:endParaRPr>
          </a:p>
          <a:p>
            <a:pPr marL="457200" lvl="0" indent="-457200" algn="just">
              <a:buClr>
                <a:srgbClr val="D16349"/>
              </a:buClr>
              <a:buSzPct val="85000"/>
              <a:buNone/>
            </a:pPr>
            <a:r>
              <a:rPr lang="en-US" sz="2400" b="1" dirty="0" smtClean="0">
                <a:solidFill>
                  <a:srgbClr val="7030A0"/>
                </a:solidFill>
                <a:latin typeface="Times New Roman" pitchFamily="18" charset="0"/>
                <a:cs typeface="Times New Roman" pitchFamily="18" charset="0"/>
              </a:rPr>
              <a:t>A</a:t>
            </a:r>
            <a:r>
              <a:rPr lang="en-US" sz="2400" b="1" i="1" dirty="0" smtClean="0">
                <a:solidFill>
                  <a:srgbClr val="7030A0"/>
                </a:solidFill>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Multinational </a:t>
            </a:r>
            <a:r>
              <a:rPr lang="en-US" sz="2400" b="1" dirty="0">
                <a:solidFill>
                  <a:srgbClr val="7030A0"/>
                </a:solidFill>
                <a:latin typeface="Times New Roman" pitchFamily="18" charset="0"/>
                <a:cs typeface="Times New Roman" pitchFamily="18" charset="0"/>
              </a:rPr>
              <a:t>corporations </a:t>
            </a:r>
            <a:r>
              <a:rPr lang="en-US" sz="2400" b="1" dirty="0" smtClean="0">
                <a:solidFill>
                  <a:srgbClr val="7030A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E.g. Ali </a:t>
            </a:r>
            <a:r>
              <a:rPr lang="en-US" sz="2400" dirty="0" err="1" smtClean="0">
                <a:latin typeface="Times New Roman" pitchFamily="18" charset="0"/>
                <a:cs typeface="Times New Roman" pitchFamily="18" charset="0"/>
              </a:rPr>
              <a:t>baba</a:t>
            </a:r>
            <a:r>
              <a:rPr lang="en-US" sz="2400" dirty="0" smtClean="0">
                <a:latin typeface="Times New Roman" pitchFamily="18" charset="0"/>
                <a:cs typeface="Times New Roman" pitchFamily="18" charset="0"/>
              </a:rPr>
              <a:t> Group, Amazon, Apple, BBC, China Mobile, The Coca-Cola Company, Electronic data System, EPSON,  </a:t>
            </a:r>
            <a:r>
              <a:rPr lang="en-US" sz="2400" dirty="0" err="1" smtClean="0">
                <a:latin typeface="Times New Roman" pitchFamily="18" charset="0"/>
                <a:cs typeface="Times New Roman" pitchFamily="18" charset="0"/>
              </a:rPr>
              <a:t>Huawie</a:t>
            </a:r>
            <a:r>
              <a:rPr lang="en-US" sz="2400" dirty="0" smtClean="0">
                <a:latin typeface="Times New Roman" pitchFamily="18" charset="0"/>
                <a:cs typeface="Times New Roman" pitchFamily="18" charset="0"/>
              </a:rPr>
              <a:t> etc.</a:t>
            </a:r>
            <a:endParaRPr lang="en-US" sz="2400" dirty="0">
              <a:latin typeface="Times New Roman" pitchFamily="18" charset="0"/>
              <a:cs typeface="Times New Roman" pitchFamily="18" charset="0"/>
            </a:endParaRPr>
          </a:p>
          <a:p>
            <a:pPr marL="457200" lvl="0" indent="-457200">
              <a:buClr>
                <a:srgbClr val="D16349"/>
              </a:buClr>
              <a:buSzPct val="85000"/>
              <a:buNone/>
            </a:pPr>
            <a:r>
              <a:rPr lang="en-US" sz="2400" b="1" dirty="0" smtClean="0">
                <a:solidFill>
                  <a:srgbClr val="7030A0"/>
                </a:solidFill>
                <a:latin typeface="Times New Roman" pitchFamily="18" charset="0"/>
                <a:cs typeface="Times New Roman" pitchFamily="18" charset="0"/>
              </a:rPr>
              <a:t>B. Nongovernmental organizations </a:t>
            </a:r>
            <a:r>
              <a:rPr lang="en-US" sz="2400" b="1" dirty="0">
                <a:solidFill>
                  <a:srgbClr val="7030A0"/>
                </a:solidFill>
                <a:latin typeface="Times New Roman" pitchFamily="18" charset="0"/>
                <a:cs typeface="Times New Roman" pitchFamily="18" charset="0"/>
              </a:rPr>
              <a:t>(NGOs</a:t>
            </a:r>
            <a:r>
              <a:rPr lang="en-US" sz="2400" b="1" dirty="0" smtClean="0">
                <a:solidFill>
                  <a:srgbClr val="7030A0"/>
                </a:solidFill>
                <a:latin typeface="Times New Roman" pitchFamily="18" charset="0"/>
                <a:cs typeface="Times New Roman" pitchFamily="18" charset="0"/>
              </a:rPr>
              <a:t>)</a:t>
            </a:r>
            <a:r>
              <a:rPr lang="en-US" sz="2400" dirty="0" smtClean="0">
                <a:hlinkClick r:id="rId4"/>
              </a:rPr>
              <a:t> </a:t>
            </a:r>
            <a:r>
              <a:rPr lang="en-US" sz="1600" dirty="0" smtClean="0">
                <a:hlinkClick r:id="rId4"/>
              </a:rPr>
              <a:t>https://www.slideshare.net/dattatreyareddyperam/non-governmental-organisations-ngos</a:t>
            </a:r>
            <a:endParaRPr lang="en-US" sz="2400" b="1" i="1" dirty="0" smtClean="0">
              <a:solidFill>
                <a:srgbClr val="7030A0"/>
              </a:solidFill>
              <a:latin typeface="Times New Roman" pitchFamily="18" charset="0"/>
              <a:cs typeface="Times New Roman" pitchFamily="18" charset="0"/>
            </a:endParaRPr>
          </a:p>
          <a:p>
            <a:pPr marL="457200" lvl="0" indent="-457200" algn="just">
              <a:buClr>
                <a:srgbClr val="D16349"/>
              </a:buClr>
              <a:buSzPct val="85000"/>
              <a:buNone/>
            </a:pPr>
            <a:r>
              <a:rPr lang="en-US" sz="2400" b="1" i="1" dirty="0" smtClean="0">
                <a:latin typeface="Times New Roman" pitchFamily="18" charset="0"/>
                <a:cs typeface="Times New Roman" pitchFamily="18" charset="0"/>
              </a:rPr>
              <a:t>E.g. Greenpeace, Red cross/ Red Crescent, Amnesty International, Human Right Watch. etc.</a:t>
            </a:r>
          </a:p>
          <a:p>
            <a:pPr marL="457200" lvl="0" indent="-457200" algn="just">
              <a:buClr>
                <a:srgbClr val="D16349"/>
              </a:buClr>
              <a:buSzPct val="85000"/>
              <a:buNone/>
            </a:pPr>
            <a:r>
              <a:rPr lang="en-US" sz="2400" b="1" dirty="0" smtClean="0">
                <a:solidFill>
                  <a:srgbClr val="7030A0"/>
                </a:solidFill>
                <a:latin typeface="Times New Roman" pitchFamily="18" charset="0"/>
                <a:cs typeface="Times New Roman" pitchFamily="18" charset="0"/>
              </a:rPr>
              <a:t>C. Intergovernmental </a:t>
            </a:r>
            <a:r>
              <a:rPr lang="en-US" sz="2400" b="1" dirty="0">
                <a:solidFill>
                  <a:srgbClr val="7030A0"/>
                </a:solidFill>
                <a:latin typeface="Times New Roman" pitchFamily="18" charset="0"/>
                <a:cs typeface="Times New Roman" pitchFamily="18" charset="0"/>
              </a:rPr>
              <a:t>organizations (IGOs) like</a:t>
            </a:r>
            <a:r>
              <a:rPr lang="en-US" sz="2400" b="1" i="1" dirty="0">
                <a:solidFill>
                  <a:srgbClr val="7030A0"/>
                </a:solidFill>
                <a:latin typeface="Times New Roman" pitchFamily="18" charset="0"/>
                <a:cs typeface="Times New Roman" pitchFamily="18" charset="0"/>
              </a:rPr>
              <a:t>; </a:t>
            </a:r>
            <a:r>
              <a:rPr lang="en-US" sz="2400" b="1" i="1" dirty="0" smtClean="0">
                <a:latin typeface="Times New Roman" pitchFamily="18" charset="0"/>
                <a:cs typeface="Times New Roman" pitchFamily="18" charset="0"/>
              </a:rPr>
              <a:t>UN, </a:t>
            </a:r>
            <a:r>
              <a:rPr lang="en-US" sz="2400" b="1" i="1" dirty="0" smtClean="0">
                <a:solidFill>
                  <a:prstClr val="black"/>
                </a:solidFill>
                <a:latin typeface="Times New Roman" pitchFamily="18" charset="0"/>
                <a:cs typeface="Times New Roman" pitchFamily="18" charset="0"/>
              </a:rPr>
              <a:t>EU</a:t>
            </a:r>
            <a:r>
              <a:rPr lang="en-US" sz="2400" b="1" i="1" dirty="0">
                <a:solidFill>
                  <a:prstClr val="black"/>
                </a:solidFill>
                <a:latin typeface="Times New Roman" pitchFamily="18" charset="0"/>
                <a:cs typeface="Times New Roman" pitchFamily="18" charset="0"/>
              </a:rPr>
              <a:t>, AU, NATO, </a:t>
            </a:r>
            <a:r>
              <a:rPr lang="en-US" sz="2400" b="1" i="1" dirty="0" smtClean="0">
                <a:solidFill>
                  <a:prstClr val="black"/>
                </a:solidFill>
                <a:latin typeface="Times New Roman" pitchFamily="18" charset="0"/>
                <a:cs typeface="Times New Roman" pitchFamily="18" charset="0"/>
              </a:rPr>
              <a:t>World Bank, IMF, African </a:t>
            </a:r>
            <a:r>
              <a:rPr lang="en-US" sz="2400" b="1" i="1" dirty="0">
                <a:solidFill>
                  <a:prstClr val="black"/>
                </a:solidFill>
                <a:latin typeface="Times New Roman" pitchFamily="18" charset="0"/>
                <a:cs typeface="Times New Roman" pitchFamily="18" charset="0"/>
              </a:rPr>
              <a:t>Development Bank, Asian Development Bank, etc.</a:t>
            </a:r>
            <a:endParaRPr lang="en-US" sz="2400" dirty="0">
              <a:solidFill>
                <a:prstClr val="black"/>
              </a:solidFill>
              <a:latin typeface="Times New Roman" pitchFamily="18" charset="0"/>
              <a:cs typeface="Times New Roman" pitchFamily="18" charset="0"/>
            </a:endParaRPr>
          </a:p>
          <a:p>
            <a:pPr marL="274320" lvl="0" indent="-274320" algn="just">
              <a:buClr>
                <a:srgbClr val="D16349"/>
              </a:buClr>
              <a:buSzPct val="85000"/>
              <a:buFont typeface="Wingdings" pitchFamily="2" charset="2"/>
              <a:buChar char="ü"/>
            </a:pPr>
            <a:r>
              <a:rPr lang="en-US" sz="2400" dirty="0">
                <a:solidFill>
                  <a:prstClr val="black"/>
                </a:solidFill>
                <a:latin typeface="Times New Roman" pitchFamily="18" charset="0"/>
                <a:cs typeface="Times New Roman" pitchFamily="18" charset="0"/>
              </a:rPr>
              <a:t>They are usually created to promote cooperation between different nations on a particular issue or in a particular geographic region.</a:t>
            </a:r>
          </a:p>
          <a:p>
            <a:pPr marL="0" lvl="0" indent="0" algn="just">
              <a:lnSpc>
                <a:spcPct val="150000"/>
              </a:lnSpc>
              <a:buClr>
                <a:srgbClr val="D16349"/>
              </a:buClr>
              <a:buSzPct val="85000"/>
              <a:buNone/>
            </a:pPr>
            <a:endParaRPr lang="en-US" sz="2400" b="1" i="1" dirty="0">
              <a:latin typeface="Times New Roman" pitchFamily="18" charset="0"/>
              <a:cs typeface="Times New Roman" pitchFamily="18" charset="0"/>
            </a:endParaRPr>
          </a:p>
          <a:p>
            <a:pPr marL="0" lvl="0" indent="0">
              <a:buClr>
                <a:srgbClr val="D16349"/>
              </a:buClr>
              <a:buSzPct val="85000"/>
              <a:buNone/>
            </a:pPr>
            <a:endParaRPr lang="en-US" sz="2400" b="1" i="1" u="sng" dirty="0">
              <a:solidFill>
                <a:srgbClr val="C00000"/>
              </a:solidFill>
              <a:latin typeface="Georgia"/>
            </a:endParaRPr>
          </a:p>
        </p:txBody>
      </p:sp>
    </p:spTree>
    <p:extLst>
      <p:ext uri="{BB962C8B-B14F-4D97-AF65-F5344CB8AC3E}">
        <p14:creationId xmlns="" xmlns:p14="http://schemas.microsoft.com/office/powerpoint/2010/main" val="101656069"/>
      </p:ext>
    </p:extLst>
  </p:cSld>
  <p:clrMapOvr>
    <a:masterClrMapping/>
  </p:clrMapOvr>
  <p:transition advTm="436"/>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96703" cy="6858000"/>
          </a:xfrm>
        </p:spPr>
        <p:txBody>
          <a:bodyPr>
            <a:noAutofit/>
          </a:bodyPr>
          <a:lstStyle/>
          <a:p>
            <a:pPr marL="457200" lvl="1" indent="0">
              <a:buNone/>
            </a:pPr>
            <a:r>
              <a:rPr lang="en-US" sz="2200" b="1" dirty="0" smtClean="0">
                <a:solidFill>
                  <a:prstClr val="black"/>
                </a:solidFill>
                <a:latin typeface="Times New Roman" pitchFamily="18" charset="0"/>
                <a:ea typeface="Times New Roman"/>
                <a:cs typeface="Times New Roman" pitchFamily="18" charset="0"/>
              </a:rPr>
              <a:t>5.3. </a:t>
            </a:r>
            <a:r>
              <a:rPr lang="en-US" sz="2200" b="1" u="sng" dirty="0" smtClean="0">
                <a:solidFill>
                  <a:prstClr val="black"/>
                </a:solidFill>
                <a:latin typeface="Times New Roman" pitchFamily="18" charset="0"/>
                <a:ea typeface="Times New Roman"/>
                <a:cs typeface="Times New Roman" pitchFamily="18" charset="0"/>
              </a:rPr>
              <a:t>Levels </a:t>
            </a:r>
            <a:r>
              <a:rPr lang="en-US" sz="2200" b="1" u="sng" dirty="0">
                <a:solidFill>
                  <a:prstClr val="black"/>
                </a:solidFill>
                <a:latin typeface="Times New Roman" pitchFamily="18" charset="0"/>
                <a:ea typeface="Times New Roman"/>
                <a:cs typeface="Times New Roman" pitchFamily="18" charset="0"/>
              </a:rPr>
              <a:t>of Analysis in International </a:t>
            </a:r>
            <a:r>
              <a:rPr lang="en-US" sz="2200" b="1" u="sng" dirty="0" smtClean="0">
                <a:solidFill>
                  <a:prstClr val="black"/>
                </a:solidFill>
                <a:latin typeface="Times New Roman" pitchFamily="18" charset="0"/>
                <a:ea typeface="Times New Roman"/>
                <a:cs typeface="Times New Roman" pitchFamily="18" charset="0"/>
              </a:rPr>
              <a:t>Relation</a:t>
            </a:r>
          </a:p>
          <a:p>
            <a:pPr marL="57150" indent="0" algn="just">
              <a:buFont typeface="Wingdings" pitchFamily="2" charset="2"/>
              <a:buChar char="Ø"/>
            </a:pPr>
            <a:r>
              <a:rPr lang="en-US" sz="2200" dirty="0" smtClean="0">
                <a:latin typeface="Times New Roman" pitchFamily="18" charset="0"/>
                <a:cs typeface="Times New Roman" pitchFamily="18" charset="0"/>
              </a:rPr>
              <a:t>Thinking of different levels of analysis in IR means that </a:t>
            </a:r>
            <a:r>
              <a:rPr lang="en-US" sz="2200" b="1" dirty="0" smtClean="0">
                <a:latin typeface="Times New Roman" pitchFamily="18" charset="0"/>
                <a:cs typeface="Times New Roman" pitchFamily="18" charset="0"/>
              </a:rPr>
              <a:t>the observer and analyst may choose to focus on the international system as a whole, parts of the system in interaction with each other, or some of its parts in particular.</a:t>
            </a:r>
            <a:endParaRPr lang="en-US" sz="2200" b="1" dirty="0" smtClean="0">
              <a:solidFill>
                <a:prstClr val="black"/>
              </a:solidFill>
              <a:latin typeface="Times New Roman" pitchFamily="18" charset="0"/>
              <a:ea typeface="Times New Roman"/>
              <a:cs typeface="Times New Roman" pitchFamily="18" charset="0"/>
            </a:endParaRPr>
          </a:p>
          <a:p>
            <a:pPr marL="514350" lvl="0" indent="-514350">
              <a:spcBef>
                <a:spcPts val="1000"/>
              </a:spcBef>
              <a:buClr>
                <a:srgbClr val="D16349"/>
              </a:buClr>
              <a:buSzPct val="85000"/>
              <a:buFont typeface="+mj-lt"/>
              <a:buAutoNum type="alphaUcPeriod"/>
            </a:pPr>
            <a:r>
              <a:rPr lang="en-US" sz="2200" b="1" u="sng" dirty="0">
                <a:solidFill>
                  <a:srgbClr val="7030A0"/>
                </a:solidFill>
                <a:latin typeface="Times New Roman" pitchFamily="18" charset="0"/>
                <a:ea typeface="Times New Roman"/>
                <a:cs typeface="Times New Roman" pitchFamily="18" charset="0"/>
              </a:rPr>
              <a:t>The individual </a:t>
            </a:r>
            <a:r>
              <a:rPr lang="en-US" sz="2200" b="1" u="sng" dirty="0" smtClean="0">
                <a:solidFill>
                  <a:srgbClr val="7030A0"/>
                </a:solidFill>
                <a:latin typeface="Times New Roman" pitchFamily="18" charset="0"/>
                <a:ea typeface="Times New Roman"/>
                <a:cs typeface="Times New Roman" pitchFamily="18" charset="0"/>
              </a:rPr>
              <a:t>level</a:t>
            </a:r>
            <a:r>
              <a:rPr lang="en-US" sz="2200" b="1" i="1" dirty="0" smtClean="0">
                <a:solidFill>
                  <a:srgbClr val="7030A0"/>
                </a:solidFill>
                <a:latin typeface="Times New Roman" pitchFamily="18" charset="0"/>
                <a:ea typeface="Times New Roman"/>
                <a:cs typeface="Times New Roman" pitchFamily="18" charset="0"/>
              </a:rPr>
              <a:t>=  </a:t>
            </a:r>
          </a:p>
          <a:p>
            <a:pPr marL="514350" lvl="0" indent="-514350">
              <a:spcBef>
                <a:spcPts val="1000"/>
              </a:spcBef>
              <a:buClr>
                <a:srgbClr val="D16349"/>
              </a:buClr>
              <a:buSzPct val="85000"/>
              <a:buFont typeface="Wingdings" pitchFamily="2" charset="2"/>
              <a:buChar char="ü"/>
            </a:pPr>
            <a:r>
              <a:rPr lang="en-US" sz="2200" b="1" dirty="0" smtClean="0">
                <a:latin typeface="Times New Roman" pitchFamily="18" charset="0"/>
                <a:ea typeface="Times New Roman"/>
                <a:cs typeface="Times New Roman" pitchFamily="18" charset="0"/>
              </a:rPr>
              <a:t>Individual Decision maker`s</a:t>
            </a:r>
            <a:r>
              <a:rPr lang="en-US" sz="2200" dirty="0" smtClean="0">
                <a:latin typeface="Times New Roman" pitchFamily="18" charset="0"/>
                <a:ea typeface="Times New Roman"/>
                <a:cs typeface="Times New Roman" pitchFamily="18" charset="0"/>
              </a:rPr>
              <a:t>= it may prime minister </a:t>
            </a:r>
            <a:r>
              <a:rPr lang="en-US" sz="2200" b="1" i="1" dirty="0" smtClean="0">
                <a:latin typeface="Times New Roman" pitchFamily="18" charset="0"/>
                <a:ea typeface="Times New Roman"/>
                <a:cs typeface="Times New Roman" pitchFamily="18" charset="0"/>
              </a:rPr>
              <a:t>or </a:t>
            </a:r>
            <a:r>
              <a:rPr lang="en-US" sz="2200" dirty="0" smtClean="0">
                <a:latin typeface="Times New Roman" pitchFamily="18" charset="0"/>
                <a:cs typeface="Times New Roman" pitchFamily="18" charset="0"/>
              </a:rPr>
              <a:t>the head of a large corporation. Personality, perception, choice and activities considered. </a:t>
            </a:r>
            <a:endParaRPr lang="en-US" sz="2200" dirty="0">
              <a:latin typeface="Times New Roman" pitchFamily="18" charset="0"/>
              <a:ea typeface="Calibri"/>
              <a:cs typeface="Times New Roman" pitchFamily="18" charset="0"/>
            </a:endParaRPr>
          </a:p>
          <a:p>
            <a:pPr marL="514350" lvl="0" indent="-514350">
              <a:spcBef>
                <a:spcPts val="1000"/>
              </a:spcBef>
              <a:buClr>
                <a:srgbClr val="D16349"/>
              </a:buClr>
              <a:buSzPct val="85000"/>
              <a:buFont typeface="Wingdings 2"/>
              <a:buAutoNum type="alphaUcPeriod" startAt="2"/>
            </a:pPr>
            <a:r>
              <a:rPr lang="en-US" sz="2200" b="1" u="sng" dirty="0" smtClean="0">
                <a:solidFill>
                  <a:srgbClr val="7030A0"/>
                </a:solidFill>
                <a:latin typeface="Times New Roman" pitchFamily="18" charset="0"/>
                <a:ea typeface="Times New Roman"/>
                <a:cs typeface="Times New Roman" pitchFamily="18" charset="0"/>
              </a:rPr>
              <a:t>The </a:t>
            </a:r>
            <a:r>
              <a:rPr lang="en-US" sz="2200" b="1" u="sng" dirty="0">
                <a:solidFill>
                  <a:srgbClr val="7030A0"/>
                </a:solidFill>
                <a:latin typeface="Times New Roman" pitchFamily="18" charset="0"/>
                <a:ea typeface="Times New Roman"/>
                <a:cs typeface="Times New Roman" pitchFamily="18" charset="0"/>
              </a:rPr>
              <a:t>group level</a:t>
            </a:r>
          </a:p>
          <a:p>
            <a:pPr marL="274320" lvl="0" indent="-274320" algn="just">
              <a:spcBef>
                <a:spcPts val="1000"/>
              </a:spcBef>
              <a:buClr>
                <a:srgbClr val="D16349"/>
              </a:buClr>
              <a:buSzPct val="85000"/>
              <a:buFont typeface="Wingdings" pitchFamily="2" charset="2"/>
              <a:buChar char="ü"/>
            </a:pPr>
            <a:r>
              <a:rPr lang="en-US" sz="2200" dirty="0">
                <a:solidFill>
                  <a:prstClr val="black"/>
                </a:solidFill>
                <a:latin typeface="Times New Roman" pitchFamily="18" charset="0"/>
                <a:ea typeface="Calibri"/>
                <a:cs typeface="Times New Roman" pitchFamily="18" charset="0"/>
              </a:rPr>
              <a:t>A group-level analysis focusing on foreign policy would look at the role of </a:t>
            </a:r>
            <a:r>
              <a:rPr lang="en-US" sz="2200" b="1" dirty="0">
                <a:solidFill>
                  <a:prstClr val="black"/>
                </a:solidFill>
                <a:latin typeface="Times New Roman" pitchFamily="18" charset="0"/>
                <a:ea typeface="Calibri"/>
                <a:cs typeface="Times New Roman" pitchFamily="18" charset="0"/>
              </a:rPr>
              <a:t>lobbying groups</a:t>
            </a:r>
            <a:r>
              <a:rPr lang="en-US" sz="2200" dirty="0">
                <a:solidFill>
                  <a:prstClr val="black"/>
                </a:solidFill>
                <a:latin typeface="Times New Roman" pitchFamily="18" charset="0"/>
                <a:ea typeface="Calibri"/>
                <a:cs typeface="Times New Roman" pitchFamily="18" charset="0"/>
              </a:rPr>
              <a:t>, </a:t>
            </a:r>
            <a:r>
              <a:rPr lang="en-US" sz="2200" b="1" dirty="0">
                <a:solidFill>
                  <a:prstClr val="black"/>
                </a:solidFill>
                <a:latin typeface="Times New Roman" pitchFamily="18" charset="0"/>
                <a:ea typeface="Calibri"/>
                <a:cs typeface="Times New Roman" pitchFamily="18" charset="0"/>
              </a:rPr>
              <a:t>special interest groups </a:t>
            </a:r>
            <a:r>
              <a:rPr lang="en-US" sz="2200" dirty="0">
                <a:solidFill>
                  <a:prstClr val="black"/>
                </a:solidFill>
                <a:latin typeface="Times New Roman" pitchFamily="18" charset="0"/>
                <a:ea typeface="Calibri"/>
                <a:cs typeface="Times New Roman" pitchFamily="18" charset="0"/>
              </a:rPr>
              <a:t>and the way they influence national decision-making on an issue.</a:t>
            </a:r>
            <a:endParaRPr lang="en-US" sz="2200" b="1" i="1" dirty="0">
              <a:solidFill>
                <a:srgbClr val="7030A0"/>
              </a:solidFill>
              <a:latin typeface="Times New Roman" pitchFamily="18" charset="0"/>
              <a:ea typeface="Times New Roman"/>
              <a:cs typeface="Times New Roman" pitchFamily="18" charset="0"/>
            </a:endParaRPr>
          </a:p>
          <a:p>
            <a:pPr marL="514350" lvl="0" indent="-514350">
              <a:buClr>
                <a:srgbClr val="D16349"/>
              </a:buClr>
              <a:buSzPct val="85000"/>
              <a:buFont typeface="Wingdings 2"/>
              <a:buAutoNum type="alphaUcPeriod" startAt="3"/>
            </a:pPr>
            <a:r>
              <a:rPr lang="en-US" sz="2200" b="1" u="sng" dirty="0">
                <a:solidFill>
                  <a:srgbClr val="7030A0"/>
                </a:solidFill>
                <a:latin typeface="Times New Roman" pitchFamily="18" charset="0"/>
                <a:ea typeface="Calibri"/>
                <a:cs typeface="Times New Roman" pitchFamily="18" charset="0"/>
              </a:rPr>
              <a:t>The state level</a:t>
            </a:r>
          </a:p>
          <a:p>
            <a:pPr marL="274320" lvl="0" indent="-274320">
              <a:buClr>
                <a:srgbClr val="D16349"/>
              </a:buClr>
              <a:buSzPct val="85000"/>
              <a:buFont typeface="Wingdings" pitchFamily="2" charset="2"/>
              <a:buChar char="ü"/>
            </a:pPr>
            <a:r>
              <a:rPr lang="en-US" sz="2200" dirty="0">
                <a:solidFill>
                  <a:prstClr val="black"/>
                </a:solidFill>
                <a:latin typeface="Times New Roman" pitchFamily="18" charset="0"/>
                <a:ea typeface="Calibri"/>
                <a:cs typeface="Times New Roman" pitchFamily="18" charset="0"/>
              </a:rPr>
              <a:t>Also known as </a:t>
            </a:r>
            <a:r>
              <a:rPr lang="en-US" sz="2200" i="1" dirty="0">
                <a:solidFill>
                  <a:srgbClr val="FF0000"/>
                </a:solidFill>
                <a:latin typeface="Times New Roman" pitchFamily="18" charset="0"/>
                <a:ea typeface="Calibri"/>
                <a:cs typeface="Times New Roman" pitchFamily="18" charset="0"/>
              </a:rPr>
              <a:t>‘state-centrism’ </a:t>
            </a:r>
            <a:r>
              <a:rPr lang="en-US" sz="2200" dirty="0" smtClean="0">
                <a:solidFill>
                  <a:prstClr val="black"/>
                </a:solidFill>
                <a:latin typeface="Times New Roman" pitchFamily="18" charset="0"/>
                <a:ea typeface="Calibri"/>
                <a:cs typeface="Times New Roman" pitchFamily="18" charset="0"/>
              </a:rPr>
              <a:t>.</a:t>
            </a:r>
          </a:p>
          <a:p>
            <a:pPr marL="274320" lvl="0" indent="-274320">
              <a:buClr>
                <a:srgbClr val="D16349"/>
              </a:buClr>
              <a:buSzPct val="85000"/>
              <a:buFont typeface="Wingdings" pitchFamily="2" charset="2"/>
              <a:buChar char="ü"/>
            </a:pPr>
            <a:r>
              <a:rPr lang="en-US" sz="2200" dirty="0" smtClean="0">
                <a:solidFill>
                  <a:prstClr val="black"/>
                </a:solidFill>
                <a:latin typeface="Times New Roman" pitchFamily="18" charset="0"/>
                <a:ea typeface="Calibri"/>
                <a:cs typeface="Times New Roman" pitchFamily="18" charset="0"/>
              </a:rPr>
              <a:t>Derived from the characteristics of the state</a:t>
            </a:r>
          </a:p>
          <a:p>
            <a:pPr marL="274320" lvl="0" indent="-274320">
              <a:buClr>
                <a:srgbClr val="D16349"/>
              </a:buClr>
              <a:buSzPct val="85000"/>
              <a:buFont typeface="Wingdings" pitchFamily="2" charset="2"/>
              <a:buChar char="ü"/>
            </a:pPr>
            <a:r>
              <a:rPr lang="en-US" sz="2200" dirty="0" smtClean="0">
                <a:solidFill>
                  <a:prstClr val="black"/>
                </a:solidFill>
                <a:latin typeface="Times New Roman" pitchFamily="18" charset="0"/>
                <a:ea typeface="Calibri"/>
                <a:cs typeface="Times New Roman" pitchFamily="18" charset="0"/>
              </a:rPr>
              <a:t>Type of government= democracy or authoritarian</a:t>
            </a:r>
          </a:p>
          <a:p>
            <a:pPr marL="274320" lvl="0" indent="-274320">
              <a:buClr>
                <a:srgbClr val="D16349"/>
              </a:buClr>
              <a:buSzPct val="85000"/>
              <a:buFont typeface="Wingdings" pitchFamily="2" charset="2"/>
              <a:buChar char="ü"/>
            </a:pPr>
            <a:r>
              <a:rPr lang="en-US" sz="2200" dirty="0" smtClean="0">
                <a:solidFill>
                  <a:prstClr val="black"/>
                </a:solidFill>
                <a:latin typeface="Times New Roman" pitchFamily="18" charset="0"/>
                <a:ea typeface="Calibri"/>
                <a:cs typeface="Times New Roman" pitchFamily="18" charset="0"/>
              </a:rPr>
              <a:t>Type of economic system=  capitalist or socialist</a:t>
            </a:r>
            <a:endParaRPr lang="en-US" sz="2200" dirty="0">
              <a:solidFill>
                <a:prstClr val="black"/>
              </a:solidFill>
              <a:latin typeface="Times New Roman" pitchFamily="18" charset="0"/>
              <a:ea typeface="Calibri"/>
              <a:cs typeface="Times New Roman" pitchFamily="18" charset="0"/>
            </a:endParaRPr>
          </a:p>
          <a:p>
            <a:pPr marL="457200" lvl="1" indent="0">
              <a:buNone/>
            </a:pPr>
            <a:endParaRPr lang="en-US" sz="2600" dirty="0">
              <a:solidFill>
                <a:prstClr val="black"/>
              </a:solidFill>
              <a:latin typeface="Times New Roman"/>
              <a:ea typeface="Times New Roman"/>
            </a:endParaRPr>
          </a:p>
          <a:p>
            <a:pPr marL="457200" lvl="1" indent="0">
              <a:lnSpc>
                <a:spcPct val="150000"/>
              </a:lnSpc>
              <a:buNone/>
            </a:pPr>
            <a:endParaRPr lang="en-US" dirty="0">
              <a:solidFill>
                <a:prstClr val="black"/>
              </a:solidFill>
              <a:latin typeface="Times New Roman"/>
              <a:ea typeface="Times New Roman"/>
            </a:endParaRPr>
          </a:p>
        </p:txBody>
      </p:sp>
    </p:spTree>
    <p:extLst>
      <p:ext uri="{BB962C8B-B14F-4D97-AF65-F5344CB8AC3E}">
        <p14:creationId xmlns="" xmlns:p14="http://schemas.microsoft.com/office/powerpoint/2010/main" val="3798142316"/>
      </p:ext>
    </p:extLst>
  </p:cSld>
  <p:clrMapOvr>
    <a:masterClrMapping/>
  </p:clrMapOvr>
  <p:transition advTm="436"/>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44303" cy="6858000"/>
          </a:xfrm>
        </p:spPr>
        <p:txBody>
          <a:bodyPr>
            <a:noAutofit/>
          </a:bodyPr>
          <a:lstStyle/>
          <a:p>
            <a:pPr marL="0" lvl="0" indent="0">
              <a:buClr>
                <a:srgbClr val="D16349"/>
              </a:buClr>
              <a:buSzPct val="85000"/>
              <a:buNone/>
            </a:pPr>
            <a:r>
              <a:rPr lang="en-US" sz="2400" dirty="0" smtClean="0">
                <a:solidFill>
                  <a:srgbClr val="7030A0"/>
                </a:solidFill>
                <a:latin typeface="Times New Roman" pitchFamily="18" charset="0"/>
                <a:cs typeface="Times New Roman" pitchFamily="18" charset="0"/>
              </a:rPr>
              <a:t>D</a:t>
            </a:r>
            <a:r>
              <a:rPr lang="en-US" sz="2400" i="1" dirty="0" smtClean="0">
                <a:solidFill>
                  <a:srgbClr val="7030A0"/>
                </a:solidFill>
                <a:latin typeface="Times New Roman" pitchFamily="18" charset="0"/>
                <a:cs typeface="Times New Roman" pitchFamily="18" charset="0"/>
              </a:rPr>
              <a:t>. </a:t>
            </a:r>
            <a:r>
              <a:rPr lang="en-US" sz="2400" b="1" u="sng" dirty="0" smtClean="0">
                <a:solidFill>
                  <a:srgbClr val="7030A0"/>
                </a:solidFill>
                <a:latin typeface="Times New Roman" pitchFamily="18" charset="0"/>
                <a:ea typeface="Calibri"/>
                <a:cs typeface="Times New Roman" pitchFamily="18" charset="0"/>
              </a:rPr>
              <a:t>The system level</a:t>
            </a:r>
          </a:p>
          <a:p>
            <a:pPr marL="274320" lvl="0" indent="-274320" algn="just">
              <a:buClr>
                <a:srgbClr val="D16349"/>
              </a:buClr>
              <a:buSzPct val="85000"/>
              <a:buFont typeface="Wingdings" pitchFamily="2" charset="2"/>
              <a:buChar char="ü"/>
            </a:pPr>
            <a:r>
              <a:rPr lang="en-GB" sz="2400" dirty="0" smtClean="0">
                <a:solidFill>
                  <a:prstClr val="black"/>
                </a:solidFill>
                <a:latin typeface="Times New Roman" pitchFamily="18" charset="0"/>
                <a:ea typeface="Calibri"/>
                <a:cs typeface="Times New Roman" pitchFamily="18" charset="0"/>
              </a:rPr>
              <a:t>It is usually distributed into three main types of systems i.e.  </a:t>
            </a:r>
          </a:p>
          <a:p>
            <a:pPr marL="571500" lvl="0" indent="-571500" algn="just">
              <a:buClr>
                <a:srgbClr val="D16349"/>
              </a:buClr>
              <a:buSzPct val="85000"/>
              <a:buFont typeface="+mj-lt"/>
              <a:buAutoNum type="romanLcPeriod"/>
            </a:pPr>
            <a:r>
              <a:rPr lang="en-GB" sz="2400" b="1" dirty="0" err="1" smtClean="0">
                <a:solidFill>
                  <a:srgbClr val="00B050"/>
                </a:solidFill>
                <a:latin typeface="Times New Roman" pitchFamily="18" charset="0"/>
                <a:ea typeface="Calibri"/>
                <a:cs typeface="Times New Roman" pitchFamily="18" charset="0"/>
              </a:rPr>
              <a:t>Uni</a:t>
            </a:r>
            <a:r>
              <a:rPr lang="en-GB" sz="2400" b="1" dirty="0" smtClean="0">
                <a:solidFill>
                  <a:srgbClr val="00B050"/>
                </a:solidFill>
                <a:latin typeface="Times New Roman" pitchFamily="18" charset="0"/>
                <a:ea typeface="Calibri"/>
                <a:cs typeface="Times New Roman" pitchFamily="18" charset="0"/>
              </a:rPr>
              <a:t>-polar system</a:t>
            </a:r>
          </a:p>
          <a:p>
            <a:pPr marL="571500" lvl="0" indent="-571500" algn="just">
              <a:buClr>
                <a:srgbClr val="D16349"/>
              </a:buClr>
              <a:buSzPct val="85000"/>
              <a:buFont typeface="+mj-lt"/>
              <a:buAutoNum type="romanLcPeriod"/>
            </a:pPr>
            <a:r>
              <a:rPr lang="en-GB" sz="2400" b="1" dirty="0" smtClean="0">
                <a:solidFill>
                  <a:srgbClr val="00B050"/>
                </a:solidFill>
                <a:latin typeface="Times New Roman" pitchFamily="18" charset="0"/>
                <a:ea typeface="Calibri"/>
                <a:cs typeface="Times New Roman" pitchFamily="18" charset="0"/>
              </a:rPr>
              <a:t>Bipolar system and</a:t>
            </a:r>
          </a:p>
          <a:p>
            <a:pPr marL="571500" lvl="0" indent="-571500" algn="just">
              <a:buClr>
                <a:srgbClr val="D16349"/>
              </a:buClr>
              <a:buSzPct val="85000"/>
              <a:buFont typeface="+mj-lt"/>
              <a:buAutoNum type="romanLcPeriod"/>
            </a:pPr>
            <a:r>
              <a:rPr lang="en-GB" sz="2400" b="1" dirty="0" err="1" smtClean="0">
                <a:solidFill>
                  <a:srgbClr val="00B050"/>
                </a:solidFill>
                <a:latin typeface="Times New Roman" pitchFamily="18" charset="0"/>
                <a:ea typeface="Calibri"/>
                <a:cs typeface="Times New Roman" pitchFamily="18" charset="0"/>
              </a:rPr>
              <a:t>Multipolar</a:t>
            </a:r>
            <a:r>
              <a:rPr lang="en-GB" sz="2400" b="1" dirty="0" smtClean="0">
                <a:solidFill>
                  <a:srgbClr val="00B050"/>
                </a:solidFill>
                <a:latin typeface="Times New Roman" pitchFamily="18" charset="0"/>
                <a:ea typeface="Calibri"/>
                <a:cs typeface="Times New Roman" pitchFamily="18" charset="0"/>
              </a:rPr>
              <a:t> system.</a:t>
            </a:r>
            <a:endParaRPr lang="en-GB" sz="2400" b="1" dirty="0" smtClean="0">
              <a:solidFill>
                <a:srgbClr val="FF0000"/>
              </a:solidFill>
              <a:latin typeface="Times New Roman" pitchFamily="18" charset="0"/>
              <a:ea typeface="Calibri"/>
              <a:cs typeface="Times New Roman" pitchFamily="18" charset="0"/>
            </a:endParaRPr>
          </a:p>
          <a:p>
            <a:pPr marL="514350" lvl="0" indent="-514350" algn="just">
              <a:buClr>
                <a:srgbClr val="D16349"/>
              </a:buClr>
              <a:buSzPct val="85000"/>
              <a:buNone/>
            </a:pPr>
            <a:r>
              <a:rPr lang="en-GB" sz="2400" b="1" dirty="0" err="1" smtClean="0">
                <a:solidFill>
                  <a:srgbClr val="FF0000"/>
                </a:solidFill>
                <a:latin typeface="Times New Roman" pitchFamily="18" charset="0"/>
                <a:ea typeface="Calibri"/>
                <a:cs typeface="Times New Roman" pitchFamily="18" charset="0"/>
              </a:rPr>
              <a:t>i</a:t>
            </a:r>
            <a:r>
              <a:rPr lang="en-GB" sz="2400" b="1" dirty="0" smtClean="0">
                <a:solidFill>
                  <a:srgbClr val="FF0000"/>
                </a:solidFill>
                <a:latin typeface="Times New Roman" pitchFamily="18" charset="0"/>
                <a:ea typeface="Calibri"/>
                <a:cs typeface="Times New Roman" pitchFamily="18" charset="0"/>
              </a:rPr>
              <a:t>. </a:t>
            </a:r>
            <a:r>
              <a:rPr lang="en-GB" sz="2400" b="1" dirty="0" err="1" smtClean="0">
                <a:solidFill>
                  <a:srgbClr val="FF0000"/>
                </a:solidFill>
                <a:latin typeface="Times New Roman" pitchFamily="18" charset="0"/>
                <a:ea typeface="Calibri"/>
                <a:cs typeface="Times New Roman" pitchFamily="18" charset="0"/>
              </a:rPr>
              <a:t>Uni</a:t>
            </a:r>
            <a:r>
              <a:rPr lang="en-GB" sz="2400" b="1" dirty="0" smtClean="0">
                <a:solidFill>
                  <a:srgbClr val="FF0000"/>
                </a:solidFill>
                <a:latin typeface="Times New Roman" pitchFamily="18" charset="0"/>
                <a:ea typeface="Calibri"/>
                <a:cs typeface="Times New Roman" pitchFamily="18" charset="0"/>
              </a:rPr>
              <a:t>-polar </a:t>
            </a:r>
            <a:r>
              <a:rPr lang="en-GB" sz="2400" b="1" dirty="0">
                <a:solidFill>
                  <a:srgbClr val="FF0000"/>
                </a:solidFill>
                <a:latin typeface="Times New Roman" pitchFamily="18" charset="0"/>
                <a:ea typeface="Calibri"/>
                <a:cs typeface="Times New Roman" pitchFamily="18" charset="0"/>
              </a:rPr>
              <a:t>international system </a:t>
            </a:r>
            <a:r>
              <a:rPr lang="en-US" sz="2400" dirty="0" smtClean="0">
                <a:solidFill>
                  <a:prstClr val="black"/>
                </a:solidFill>
                <a:latin typeface="Times New Roman" pitchFamily="18" charset="0"/>
                <a:ea typeface="Calibri"/>
                <a:cs typeface="Times New Roman" pitchFamily="18" charset="0"/>
              </a:rPr>
              <a:t>is </a:t>
            </a:r>
            <a:r>
              <a:rPr lang="en-GB" sz="2400" b="1" u="sng" dirty="0">
                <a:solidFill>
                  <a:prstClr val="black"/>
                </a:solidFill>
                <a:latin typeface="Times New Roman" pitchFamily="18" charset="0"/>
                <a:ea typeface="Calibri"/>
                <a:cs typeface="Times New Roman" pitchFamily="18" charset="0"/>
              </a:rPr>
              <a:t>one state </a:t>
            </a:r>
            <a:r>
              <a:rPr lang="en-GB" sz="2400" dirty="0" smtClean="0">
                <a:solidFill>
                  <a:prstClr val="black"/>
                </a:solidFill>
                <a:latin typeface="Times New Roman" pitchFamily="18" charset="0"/>
                <a:ea typeface="Calibri"/>
                <a:cs typeface="Times New Roman" pitchFamily="18" charset="0"/>
              </a:rPr>
              <a:t>has with </a:t>
            </a:r>
            <a:r>
              <a:rPr lang="en-GB" sz="2400" dirty="0">
                <a:solidFill>
                  <a:prstClr val="black"/>
                </a:solidFill>
                <a:latin typeface="Times New Roman" pitchFamily="18" charset="0"/>
                <a:ea typeface="Calibri"/>
                <a:cs typeface="Times New Roman" pitchFamily="18" charset="0"/>
              </a:rPr>
              <a:t>the greatest political, economic, cultural and military power and hence the ability to totally control other </a:t>
            </a:r>
            <a:r>
              <a:rPr lang="en-GB" sz="2400" dirty="0" smtClean="0">
                <a:solidFill>
                  <a:prstClr val="black"/>
                </a:solidFill>
                <a:latin typeface="Times New Roman" pitchFamily="18" charset="0"/>
                <a:ea typeface="Calibri"/>
                <a:cs typeface="Times New Roman" pitchFamily="18" charset="0"/>
              </a:rPr>
              <a:t>states.</a:t>
            </a:r>
          </a:p>
          <a:p>
            <a:pPr marL="514350" lvl="0" indent="-514350" algn="just">
              <a:buClr>
                <a:srgbClr val="D16349"/>
              </a:buClr>
              <a:buSzPct val="85000"/>
              <a:buNone/>
            </a:pPr>
            <a:r>
              <a:rPr lang="en-GB" sz="2400" b="1" dirty="0" smtClean="0">
                <a:solidFill>
                  <a:srgbClr val="FF0000"/>
                </a:solidFill>
                <a:latin typeface="Times New Roman"/>
                <a:ea typeface="Calibri"/>
              </a:rPr>
              <a:t>ii. Bipolar </a:t>
            </a:r>
            <a:r>
              <a:rPr lang="en-GB" sz="2400" b="1" dirty="0">
                <a:solidFill>
                  <a:srgbClr val="FF0000"/>
                </a:solidFill>
                <a:latin typeface="Times New Roman"/>
                <a:ea typeface="Calibri"/>
              </a:rPr>
              <a:t>system</a:t>
            </a:r>
            <a:r>
              <a:rPr lang="en-GB" sz="2400" dirty="0">
                <a:solidFill>
                  <a:prstClr val="black"/>
                </a:solidFill>
                <a:latin typeface="Times New Roman"/>
                <a:ea typeface="Calibri"/>
              </a:rPr>
              <a:t>, there are </a:t>
            </a:r>
            <a:r>
              <a:rPr lang="en-GB" sz="2400" b="1" u="sng" dirty="0">
                <a:solidFill>
                  <a:prstClr val="black"/>
                </a:solidFill>
                <a:latin typeface="Times New Roman"/>
                <a:ea typeface="Calibri"/>
              </a:rPr>
              <a:t>two dominant states </a:t>
            </a:r>
            <a:r>
              <a:rPr lang="en-GB" sz="2400" dirty="0">
                <a:solidFill>
                  <a:prstClr val="black"/>
                </a:solidFill>
                <a:latin typeface="Times New Roman"/>
                <a:ea typeface="Calibri"/>
              </a:rPr>
              <a:t>(super powers) and the less powerful states join either sides through alliance and counter alliance formations. </a:t>
            </a:r>
            <a:r>
              <a:rPr lang="en-GB" sz="2400" b="1" i="1" dirty="0">
                <a:solidFill>
                  <a:srgbClr val="00B0F0"/>
                </a:solidFill>
                <a:latin typeface="Times New Roman"/>
                <a:ea typeface="Calibri"/>
              </a:rPr>
              <a:t>(E.g</a:t>
            </a:r>
            <a:r>
              <a:rPr lang="en-GB" sz="2400" b="1" i="1" dirty="0" smtClean="0">
                <a:solidFill>
                  <a:srgbClr val="00B0F0"/>
                </a:solidFill>
                <a:latin typeface="Times New Roman"/>
                <a:ea typeface="Calibri"/>
              </a:rPr>
              <a:t>. </a:t>
            </a:r>
            <a:r>
              <a:rPr lang="en-GB" sz="2400" b="1" i="1" dirty="0">
                <a:solidFill>
                  <a:srgbClr val="00B0F0"/>
                </a:solidFill>
                <a:latin typeface="Times New Roman"/>
                <a:ea typeface="Calibri"/>
              </a:rPr>
              <a:t>Cold war period</a:t>
            </a:r>
            <a:r>
              <a:rPr lang="en-GB" sz="2400" b="1" i="1" dirty="0" smtClean="0">
                <a:solidFill>
                  <a:srgbClr val="00B0F0"/>
                </a:solidFill>
                <a:latin typeface="Times New Roman"/>
                <a:ea typeface="Calibri"/>
              </a:rPr>
              <a:t>).</a:t>
            </a:r>
            <a:endParaRPr lang="en-GB" sz="2400" dirty="0">
              <a:solidFill>
                <a:prstClr val="black"/>
              </a:solidFill>
              <a:latin typeface="Times New Roman"/>
              <a:ea typeface="Calibri"/>
            </a:endParaRPr>
          </a:p>
          <a:p>
            <a:pPr lvl="0" algn="just">
              <a:buClr>
                <a:srgbClr val="D16349"/>
              </a:buClr>
              <a:buSzPct val="85000"/>
              <a:buFont typeface="Wingdings" pitchFamily="2" charset="2"/>
              <a:buChar char="ü"/>
            </a:pPr>
            <a:r>
              <a:rPr lang="en-GB" sz="2400" dirty="0" smtClean="0">
                <a:solidFill>
                  <a:prstClr val="black"/>
                </a:solidFill>
                <a:latin typeface="Times New Roman"/>
                <a:ea typeface="Calibri"/>
              </a:rPr>
              <a:t>The </a:t>
            </a:r>
            <a:r>
              <a:rPr lang="en-GB" sz="2400" dirty="0">
                <a:solidFill>
                  <a:prstClr val="black"/>
                </a:solidFill>
                <a:latin typeface="Times New Roman"/>
                <a:ea typeface="Calibri"/>
              </a:rPr>
              <a:t>problem with bipolar system is that it is vulnerable for </a:t>
            </a:r>
            <a:r>
              <a:rPr lang="en-GB" sz="2400" b="1" i="1" dirty="0">
                <a:solidFill>
                  <a:srgbClr val="00B0F0"/>
                </a:solidFill>
                <a:latin typeface="Times New Roman"/>
                <a:ea typeface="Calibri"/>
              </a:rPr>
              <a:t>zero-sum game politics</a:t>
            </a:r>
            <a:r>
              <a:rPr lang="en-GB" sz="2400" dirty="0">
                <a:solidFill>
                  <a:prstClr val="black"/>
                </a:solidFill>
                <a:latin typeface="Times New Roman"/>
                <a:ea typeface="Calibri"/>
              </a:rPr>
              <a:t> because when one superpower gains the other would inevitably lose. </a:t>
            </a:r>
            <a:endParaRPr lang="en-GB" sz="2400" dirty="0" smtClean="0">
              <a:solidFill>
                <a:prstClr val="black"/>
              </a:solidFill>
              <a:latin typeface="Times New Roman"/>
              <a:ea typeface="Calibri"/>
            </a:endParaRPr>
          </a:p>
          <a:p>
            <a:pPr marL="0" lvl="0" indent="0" algn="just">
              <a:buClr>
                <a:srgbClr val="D16349"/>
              </a:buClr>
              <a:buSzPct val="85000"/>
              <a:buNone/>
            </a:pPr>
            <a:r>
              <a:rPr lang="en-GB" sz="2400" b="1" dirty="0" smtClean="0">
                <a:solidFill>
                  <a:srgbClr val="FF0000"/>
                </a:solidFill>
                <a:latin typeface="Times New Roman"/>
                <a:ea typeface="Calibri"/>
                <a:cs typeface="Times New Roman"/>
              </a:rPr>
              <a:t>iii. </a:t>
            </a:r>
            <a:r>
              <a:rPr lang="en-GB" sz="2400" dirty="0" smtClean="0">
                <a:solidFill>
                  <a:srgbClr val="FF0000"/>
                </a:solidFill>
                <a:latin typeface="Times New Roman"/>
                <a:ea typeface="Calibri"/>
                <a:cs typeface="Times New Roman"/>
              </a:rPr>
              <a:t>Multipolar </a:t>
            </a:r>
            <a:r>
              <a:rPr lang="en-GB" sz="2400" dirty="0">
                <a:solidFill>
                  <a:srgbClr val="FF0000"/>
                </a:solidFill>
                <a:latin typeface="Times New Roman"/>
                <a:ea typeface="Calibri"/>
                <a:cs typeface="Times New Roman"/>
              </a:rPr>
              <a:t>system </a:t>
            </a:r>
            <a:r>
              <a:rPr lang="en-GB" sz="2400" dirty="0">
                <a:solidFill>
                  <a:prstClr val="black"/>
                </a:solidFill>
                <a:latin typeface="Times New Roman"/>
                <a:ea typeface="Calibri"/>
                <a:cs typeface="Times New Roman"/>
              </a:rPr>
              <a:t>usually reflects </a:t>
            </a:r>
            <a:r>
              <a:rPr lang="en-GB" sz="2400" b="1" u="sng" dirty="0">
                <a:solidFill>
                  <a:prstClr val="black"/>
                </a:solidFill>
                <a:latin typeface="Times New Roman"/>
                <a:ea typeface="Calibri"/>
                <a:cs typeface="Times New Roman"/>
              </a:rPr>
              <a:t>various equally powerful</a:t>
            </a:r>
            <a:r>
              <a:rPr lang="en-GB" sz="2400" dirty="0">
                <a:solidFill>
                  <a:prstClr val="black"/>
                </a:solidFill>
                <a:latin typeface="Times New Roman"/>
                <a:ea typeface="Calibri"/>
                <a:cs typeface="Times New Roman"/>
              </a:rPr>
              <a:t> states competing for power. </a:t>
            </a:r>
            <a:r>
              <a:rPr lang="en-GB" sz="2400" dirty="0" smtClean="0">
                <a:solidFill>
                  <a:prstClr val="black"/>
                </a:solidFill>
                <a:latin typeface="Times New Roman"/>
                <a:ea typeface="Calibri"/>
                <a:cs typeface="Times New Roman"/>
              </a:rPr>
              <a:t> In </a:t>
            </a:r>
            <a:r>
              <a:rPr lang="en-GB" sz="2400" dirty="0">
                <a:solidFill>
                  <a:prstClr val="black"/>
                </a:solidFill>
                <a:latin typeface="Times New Roman"/>
                <a:ea typeface="Calibri"/>
                <a:cs typeface="Times New Roman"/>
              </a:rPr>
              <a:t>such system, it is possible to bring change without gaining or losing power.</a:t>
            </a:r>
            <a:endParaRPr lang="en-US" sz="2400" dirty="0">
              <a:solidFill>
                <a:prstClr val="black"/>
              </a:solidFill>
              <a:ea typeface="Calibri"/>
              <a:cs typeface="Times New Roman"/>
            </a:endParaRPr>
          </a:p>
          <a:p>
            <a:pPr marL="571500" lvl="0" indent="-571500" algn="just">
              <a:buClr>
                <a:srgbClr val="D16349"/>
              </a:buClr>
              <a:buSzPct val="85000"/>
              <a:buNone/>
            </a:pPr>
            <a:endParaRPr lang="en-US" sz="2400" b="1" i="1" dirty="0">
              <a:solidFill>
                <a:srgbClr val="00B050"/>
              </a:solidFill>
              <a:latin typeface="Georgia"/>
            </a:endParaRPr>
          </a:p>
          <a:p>
            <a:pPr marL="457200" lvl="1" indent="0">
              <a:lnSpc>
                <a:spcPct val="150000"/>
              </a:lnSpc>
              <a:buNone/>
            </a:pPr>
            <a:endParaRPr lang="en-US" dirty="0">
              <a:solidFill>
                <a:prstClr val="black"/>
              </a:solidFill>
              <a:latin typeface="Times New Roman"/>
              <a:ea typeface="Times New Roman"/>
            </a:endParaRPr>
          </a:p>
        </p:txBody>
      </p:sp>
    </p:spTree>
    <p:extLst>
      <p:ext uri="{BB962C8B-B14F-4D97-AF65-F5344CB8AC3E}">
        <p14:creationId xmlns="" xmlns:p14="http://schemas.microsoft.com/office/powerpoint/2010/main" val="2045672648"/>
      </p:ext>
    </p:extLst>
  </p:cSld>
  <p:clrMapOvr>
    <a:masterClrMapping/>
  </p:clrMapOvr>
  <p:transition advTm="436"/>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15747</TotalTime>
  <Words>6758</Words>
  <Application>Microsoft Office PowerPoint</Application>
  <PresentationFormat>On-screen Show (4:3)</PresentationFormat>
  <Paragraphs>523</Paragraphs>
  <Slides>58</Slides>
  <Notes>58</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Yalem</dc:creator>
  <cp:lastModifiedBy>efgh</cp:lastModifiedBy>
  <cp:revision>3399</cp:revision>
  <dcterms:created xsi:type="dcterms:W3CDTF">2006-08-16T00:00:00Z</dcterms:created>
  <dcterms:modified xsi:type="dcterms:W3CDTF">2022-07-19T21:09:06Z</dcterms:modified>
</cp:coreProperties>
</file>